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1" r:id="rId5"/>
    <p:sldId id="2584" r:id="rId6"/>
    <p:sldId id="2581" r:id="rId7"/>
    <p:sldId id="2574" r:id="rId8"/>
    <p:sldId id="2585" r:id="rId9"/>
    <p:sldId id="2563" r:id="rId10"/>
    <p:sldId id="2564" r:id="rId11"/>
    <p:sldId id="2586" r:id="rId12"/>
    <p:sldId id="2575" r:id="rId13"/>
    <p:sldId id="2587" r:id="rId14"/>
    <p:sldId id="2576" r:id="rId15"/>
    <p:sldId id="2582" r:id="rId16"/>
    <p:sldId id="2583" r:id="rId17"/>
    <p:sldId id="2577" r:id="rId18"/>
    <p:sldId id="2578" r:id="rId19"/>
    <p:sldId id="2588" r:id="rId20"/>
    <p:sldId id="2572" r:id="rId21"/>
    <p:sldId id="259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führung" id="{B6293F26-B02B-43AF-BE97-72D3A092120E}">
          <p14:sldIdLst>
            <p14:sldId id="2561"/>
            <p14:sldId id="2584"/>
          </p14:sldIdLst>
        </p14:section>
        <p14:section name="Warum eine Kommunikationsempfehlung" id="{0405D54A-E9EB-490E-BFE0-59EB05EE100E}">
          <p14:sldIdLst>
            <p14:sldId id="2581"/>
            <p14:sldId id="2574"/>
            <p14:sldId id="2585"/>
            <p14:sldId id="2563"/>
          </p14:sldIdLst>
        </p14:section>
        <p14:section name="Worauf ist zu achten?" id="{BF82B8DC-8B3C-4ED8-8C33-DAEA66364956}">
          <p14:sldIdLst>
            <p14:sldId id="2564"/>
          </p14:sldIdLst>
        </p14:section>
        <p14:section name="Was soll kommuniziert werden?" id="{E3F493BA-ED75-4309-AAFA-3C56A1F43CD7}">
          <p14:sldIdLst>
            <p14:sldId id="2586"/>
            <p14:sldId id="2575"/>
          </p14:sldIdLst>
        </p14:section>
        <p14:section name="Wie kommuniziere ich angemessen?" id="{9D30C690-0EC9-49AD-9869-32ACA0652073}">
          <p14:sldIdLst>
            <p14:sldId id="2587"/>
            <p14:sldId id="2576"/>
            <p14:sldId id="2582"/>
            <p14:sldId id="2583"/>
            <p14:sldId id="2577"/>
            <p14:sldId id="2578"/>
          </p14:sldIdLst>
        </p14:section>
        <p14:section name="Abschluss" id="{827E129D-3CC1-4D0D-A899-472B8C65574E}">
          <p14:sldIdLst>
            <p14:sldId id="2588"/>
            <p14:sldId id="2572"/>
            <p14:sldId id="259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7A915A-9B4C-ECE5-CF5F-2A1935E0465B}" name="Niederschmidt, Stefanie (Stadt Aachen)" initials="SN" userId="Niederschmidt, Stefanie (Stadt Aachen)" providerId="None"/>
  <p188:author id="{6B1DC5A4-E7C4-359F-A44C-BB8403BE184E}" name="Schröder, José (Stadt Aachen)" initials="SJ(A" userId="S-1-5-21-3711992243-1479583715-94104827-608490" providerId="AD"/>
  <p188:author id="{EBC77ED6-769F-9AA4-8B3D-47624227DF71}" name="Dorothea Ernst" initials="DE" userId="S::dorothea.ernst@inform-software.com::6da0889f-fb44-480a-a488-532064cfdeb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DECE9"/>
    <a:srgbClr val="F8C3B5"/>
    <a:srgbClr val="DADDE4"/>
    <a:srgbClr val="95B3CD"/>
    <a:srgbClr val="FFCC33"/>
    <a:srgbClr val="ED68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48" autoAdjust="0"/>
    <p:restoredTop sz="92252" autoAdjust="0"/>
  </p:normalViewPr>
  <p:slideViewPr>
    <p:cSldViewPr>
      <p:cViewPr varScale="1">
        <p:scale>
          <a:sx n="98" d="100"/>
          <a:sy n="98" d="100"/>
        </p:scale>
        <p:origin x="112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79EA65-D717-4885-A143-7203DA7E65B9}" type="datetimeFigureOut">
              <a:t>15.09.2026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87E0CD-E55D-4B5E-BB82-F6029EC83865}" type="slidenum">
              <a:t>‹Nr.›</a:t>
            </a:fld>
            <a:endParaRPr lang="en-US"/>
          </a:p>
        </p:txBody>
      </p:sp>
    </p:spTree>
    <p:extLst>
      <p:ext uri="{BB962C8B-B14F-4D97-AF65-F5344CB8AC3E}">
        <p14:creationId xmlns:p14="http://schemas.microsoft.com/office/powerpoint/2010/main" val="747509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Dieser </a:t>
            </a:r>
            <a:r>
              <a:rPr lang="en-US" b="1" dirty="0" err="1"/>
              <a:t>Kommunikationsleitfaden</a:t>
            </a:r>
            <a:r>
              <a:rPr lang="en-US" dirty="0"/>
              <a:t> </a:t>
            </a:r>
            <a:r>
              <a:rPr lang="en-US" dirty="0" err="1"/>
              <a:t>ist</a:t>
            </a:r>
            <a:r>
              <a:rPr lang="en-US" dirty="0"/>
              <a:t> </a:t>
            </a:r>
            <a:r>
              <a:rPr lang="en-US" dirty="0" err="1"/>
              <a:t>dafür</a:t>
            </a:r>
            <a:r>
              <a:rPr lang="en-US" dirty="0"/>
              <a:t> </a:t>
            </a:r>
            <a:r>
              <a:rPr lang="en-US" dirty="0" err="1"/>
              <a:t>gedacht</a:t>
            </a:r>
            <a:r>
              <a:rPr lang="en-US" dirty="0"/>
              <a:t>, es Partner:innen des Aachener </a:t>
            </a:r>
            <a:r>
              <a:rPr lang="en-US" dirty="0" err="1"/>
              <a:t>Klimastadtvertrags</a:t>
            </a:r>
            <a:r>
              <a:rPr lang="en-US" dirty="0"/>
              <a:t> </a:t>
            </a:r>
            <a:r>
              <a:rPr lang="en-US" dirty="0" err="1"/>
              <a:t>zu</a:t>
            </a:r>
            <a:r>
              <a:rPr lang="en-US" dirty="0"/>
              <a:t> </a:t>
            </a:r>
            <a:r>
              <a:rPr lang="en-US" dirty="0" err="1"/>
              <a:t>erleichtern</a:t>
            </a:r>
            <a:r>
              <a:rPr lang="en-US" dirty="0"/>
              <a:t>, </a:t>
            </a:r>
            <a:r>
              <a:rPr lang="en-US" dirty="0" err="1"/>
              <a:t>über</a:t>
            </a:r>
            <a:r>
              <a:rPr lang="en-US" dirty="0"/>
              <a:t> </a:t>
            </a:r>
            <a:r>
              <a:rPr lang="en-US" dirty="0" err="1"/>
              <a:t>ihre</a:t>
            </a:r>
            <a:r>
              <a:rPr lang="en-US" dirty="0"/>
              <a:t> </a:t>
            </a:r>
            <a:r>
              <a:rPr lang="en-US" dirty="0" err="1"/>
              <a:t>Aktivitäten</a:t>
            </a:r>
            <a:r>
              <a:rPr lang="en-US" dirty="0"/>
              <a:t> </a:t>
            </a:r>
            <a:r>
              <a:rPr lang="en-US" dirty="0" err="1"/>
              <a:t>angemessen</a:t>
            </a:r>
            <a:r>
              <a:rPr lang="en-US" dirty="0"/>
              <a:t> </a:t>
            </a:r>
            <a:r>
              <a:rPr lang="en-US" dirty="0" err="1"/>
              <a:t>zu</a:t>
            </a:r>
            <a:r>
              <a:rPr lang="en-US" dirty="0"/>
              <a:t> </a:t>
            </a:r>
            <a:r>
              <a:rPr lang="en-US" dirty="0" err="1"/>
              <a:t>kommunizieren</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b="0" i="0" kern="1200" dirty="0">
                <a:solidFill>
                  <a:schemeClr val="tx1"/>
                </a:solidFill>
                <a:effectLst/>
                <a:latin typeface="+mn-lt"/>
                <a:ea typeface="+mn-ea"/>
                <a:cs typeface="+mn-cs"/>
                <a:sym typeface="Wingdings" panose="05000000000000000000" pitchFamily="2" charset="2"/>
              </a:rPr>
              <a:t>Um Empfehlungen zu erarbeiten, wie Partner:innen des Aachener Klimastadtvertrags mit der </a:t>
            </a:r>
            <a:r>
              <a:rPr lang="de-DE" sz="1200" b="1" i="0" kern="1200" dirty="0">
                <a:solidFill>
                  <a:schemeClr val="tx1"/>
                </a:solidFill>
                <a:effectLst/>
                <a:latin typeface="+mn-lt"/>
                <a:ea typeface="+mn-ea"/>
                <a:cs typeface="+mn-cs"/>
                <a:sym typeface="Wingdings" panose="05000000000000000000" pitchFamily="2" charset="2"/>
              </a:rPr>
              <a:t>Kompensation von Restemissionen </a:t>
            </a:r>
            <a:r>
              <a:rPr lang="de-DE" sz="1200" b="0" i="0" kern="1200" dirty="0">
                <a:solidFill>
                  <a:schemeClr val="tx1"/>
                </a:solidFill>
                <a:effectLst/>
                <a:latin typeface="+mn-lt"/>
                <a:ea typeface="+mn-ea"/>
                <a:cs typeface="+mn-cs"/>
                <a:sym typeface="Wingdings" panose="05000000000000000000" pitchFamily="2" charset="2"/>
              </a:rPr>
              <a:t>(s. folgende Seite) umgehen können, wurde im Frühling 2025 ein </a:t>
            </a:r>
            <a:r>
              <a:rPr lang="de-DE" sz="1200" b="1" i="0" kern="1200" dirty="0">
                <a:solidFill>
                  <a:schemeClr val="tx1"/>
                </a:solidFill>
                <a:effectLst/>
                <a:latin typeface="+mn-lt"/>
                <a:ea typeface="+mn-ea"/>
                <a:cs typeface="+mn-cs"/>
                <a:sym typeface="Wingdings" panose="05000000000000000000" pitchFamily="2" charset="2"/>
              </a:rPr>
              <a:t>„Fachgremium Kompensation“</a:t>
            </a:r>
            <a:r>
              <a:rPr lang="de-DE" sz="1200" b="0" i="0" kern="1200" dirty="0">
                <a:solidFill>
                  <a:schemeClr val="tx1"/>
                </a:solidFill>
                <a:effectLst/>
                <a:latin typeface="+mn-lt"/>
                <a:ea typeface="+mn-ea"/>
                <a:cs typeface="+mn-cs"/>
                <a:sym typeface="Wingdings" panose="05000000000000000000" pitchFamily="2" charset="2"/>
              </a:rPr>
              <a:t> mit Teilnehmenden aus Unternehmen, der Stadtverwaltung, der Sparkasse Aachen, der Zivilgesellschaft sowie einer Wirtschaftsprüfungsgesellschaft eingerichtet.</a:t>
            </a:r>
            <a:br>
              <a:rPr lang="de-DE" sz="1200" b="0" i="0" kern="1200" dirty="0">
                <a:solidFill>
                  <a:schemeClr val="tx1"/>
                </a:solidFill>
                <a:effectLst/>
                <a:latin typeface="+mn-lt"/>
                <a:ea typeface="+mn-ea"/>
                <a:cs typeface="+mn-cs"/>
                <a:sym typeface="Wingdings" panose="05000000000000000000" pitchFamily="2" charset="2"/>
              </a:rPr>
            </a:br>
            <a:r>
              <a:rPr lang="de-DE" sz="1200" b="0" i="0" kern="1200" dirty="0">
                <a:solidFill>
                  <a:schemeClr val="tx1"/>
                </a:solidFill>
                <a:effectLst/>
                <a:latin typeface="+mn-lt"/>
                <a:ea typeface="+mn-ea"/>
                <a:cs typeface="+mn-cs"/>
                <a:sym typeface="Wingdings" panose="05000000000000000000" pitchFamily="2" charset="2"/>
              </a:rPr>
              <a:t>Das vorliegende Dokument wurde im Rahmen der Arbeit dieses Fachgremiums entwickelt.  </a:t>
            </a:r>
            <a:endParaRPr lang="de-DE" sz="1200" b="0" i="0" kern="1200" dirty="0">
              <a:solidFill>
                <a:schemeClr val="tx1"/>
              </a:solidFill>
              <a:effectLst/>
              <a:latin typeface="+mn-lt"/>
              <a:ea typeface="+mn-ea"/>
              <a:cs typeface="+mn-cs"/>
            </a:endParaRPr>
          </a:p>
          <a:p>
            <a:r>
              <a:rPr lang="en-US" dirty="0"/>
              <a:t>
</a:t>
            </a:r>
          </a:p>
        </p:txBody>
      </p:sp>
      <p:sp>
        <p:nvSpPr>
          <p:cNvPr id="4" name="Slide Number Placeholder 3"/>
          <p:cNvSpPr>
            <a:spLocks noGrp="1"/>
          </p:cNvSpPr>
          <p:nvPr>
            <p:ph type="sldNum" sz="quarter" idx="5"/>
          </p:nvPr>
        </p:nvSpPr>
        <p:spPr/>
        <p:txBody>
          <a:bodyPr/>
          <a:lstStyle/>
          <a:p>
            <a:fld id="{AB779218-E9B3-4BA0-B114-61CFBEEBF7BC}" type="slidenum">
              <a:t>1</a:t>
            </a:fld>
            <a:endParaRPr lang="en-US"/>
          </a:p>
        </p:txBody>
      </p:sp>
    </p:spTree>
    <p:extLst>
      <p:ext uri="{BB962C8B-B14F-4D97-AF65-F5344CB8AC3E}">
        <p14:creationId xmlns:p14="http://schemas.microsoft.com/office/powerpoint/2010/main" val="3718798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F40B8-6763-8688-25E7-622E37A85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50A3B-D1B8-BB86-BC6C-E6330FAFB5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F70BC-551E-51DC-F4E9-F2BEFBF60B5E}"/>
              </a:ext>
            </a:extLst>
          </p:cNvPr>
          <p:cNvSpPr>
            <a:spLocks noGrp="1"/>
          </p:cNvSpPr>
          <p:nvPr>
            <p:ph type="body" idx="1"/>
          </p:nvPr>
        </p:nvSpPr>
        <p:spPr/>
        <p:txBody>
          <a:bodyPr/>
          <a:lstStyle/>
          <a:p>
            <a:r>
              <a:rPr lang="en-US" dirty="0" err="1"/>
              <a:t>Kontext</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a:solidFill>
                  <a:schemeClr val="tx1"/>
                </a:solidFill>
                <a:effectLst/>
                <a:latin typeface="+mn-lt"/>
                <a:ea typeface="+mn-ea"/>
                <a:cs typeface="+mn-cs"/>
              </a:rPr>
              <a:t>Im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Rahmen</a:t>
            </a:r>
            <a:r>
              <a:rPr lang="en-US" sz="1200" b="0" i="0" kern="1200" dirty="0">
                <a:solidFill>
                  <a:schemeClr val="tx1"/>
                </a:solidFill>
                <a:effectLst/>
                <a:latin typeface="+mn-lt"/>
                <a:ea typeface="+mn-ea"/>
                <a:cs typeface="+mn-cs"/>
              </a:rPr>
              <a:t> der </a:t>
            </a:r>
            <a:r>
              <a:rPr lang="en-US" sz="1200" b="1" i="0" kern="1200" dirty="0">
                <a:solidFill>
                  <a:schemeClr val="tx1"/>
                </a:solidFill>
                <a:effectLst/>
                <a:latin typeface="+mn-lt"/>
                <a:ea typeface="+mn-ea"/>
                <a:cs typeface="+mn-cs"/>
              </a:rPr>
              <a:t>EU-Mission “100 Climate-Neutral and Smart Cities” </a:t>
            </a:r>
            <a:r>
              <a:rPr lang="en-US" sz="1200" b="0" i="0" kern="1200" dirty="0" err="1">
                <a:solidFill>
                  <a:schemeClr val="tx1"/>
                </a:solidFill>
                <a:effectLst/>
                <a:latin typeface="+mn-lt"/>
                <a:ea typeface="+mn-ea"/>
                <a:cs typeface="+mn-cs"/>
              </a:rPr>
              <a:t>verpflichten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sich</a:t>
            </a:r>
            <a:r>
              <a:rPr lang="en-US" sz="1200" b="0" i="0" kern="1200" dirty="0">
                <a:solidFill>
                  <a:schemeClr val="tx1"/>
                </a:solidFill>
                <a:effectLst/>
                <a:latin typeface="+mn-lt"/>
                <a:ea typeface="+mn-ea"/>
                <a:cs typeface="+mn-cs"/>
              </a:rPr>
              <a:t> 100 </a:t>
            </a:r>
            <a:r>
              <a:rPr lang="en-US" sz="1200" b="0" i="0" kern="1200" dirty="0" err="1">
                <a:solidFill>
                  <a:schemeClr val="tx1"/>
                </a:solidFill>
                <a:effectLst/>
                <a:latin typeface="+mn-lt"/>
                <a:ea typeface="+mn-ea"/>
                <a:cs typeface="+mn-cs"/>
              </a:rPr>
              <a:t>europäische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Städte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darunter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auch</a:t>
            </a:r>
            <a:r>
              <a:rPr lang="en-US" sz="1200" b="0" i="0" kern="1200" dirty="0">
                <a:solidFill>
                  <a:schemeClr val="tx1"/>
                </a:solidFill>
                <a:effectLst/>
                <a:latin typeface="+mn-lt"/>
                <a:ea typeface="+mn-ea"/>
                <a:cs typeface="+mn-cs"/>
              </a:rPr>
              <a:t> Aachen, bis 2030 </a:t>
            </a:r>
            <a:r>
              <a:rPr lang="en-US" sz="1200" b="0" i="0" kern="1200" dirty="0" err="1">
                <a:solidFill>
                  <a:schemeClr val="tx1"/>
                </a:solidFill>
                <a:effectLst/>
                <a:latin typeface="+mn-lt"/>
                <a:ea typeface="+mn-ea"/>
                <a:cs typeface="+mn-cs"/>
              </a:rPr>
              <a:t>klimaneutral</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zu</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werden</a:t>
            </a:r>
            <a:r>
              <a:rPr lang="en-US" sz="1200" b="0" i="0" kern="1200" dirty="0">
                <a:solidFill>
                  <a:schemeClr val="tx1"/>
                </a:solidFill>
                <a:effectLst/>
                <a:latin typeface="+mn-lt"/>
                <a:ea typeface="+mn-ea"/>
                <a:cs typeface="+mn-cs"/>
              </a:rPr>
              <a:t>.</a:t>
            </a:r>
          </a:p>
          <a:p>
            <a:r>
              <a:rPr lang="de-DE" sz="1200" b="0" i="0" kern="1200" dirty="0">
                <a:solidFill>
                  <a:schemeClr val="tx1"/>
                </a:solidFill>
                <a:effectLst/>
                <a:latin typeface="+mn-lt"/>
                <a:ea typeface="+mn-ea"/>
                <a:cs typeface="+mn-cs"/>
              </a:rPr>
              <a:t>Die Stadt Aachen hat im März 2024 ihren </a:t>
            </a:r>
            <a:r>
              <a:rPr lang="de-DE" sz="1200" b="1" i="0" kern="1200" dirty="0">
                <a:solidFill>
                  <a:schemeClr val="tx1"/>
                </a:solidFill>
                <a:effectLst/>
                <a:latin typeface="+mn-lt"/>
                <a:ea typeface="+mn-ea"/>
                <a:cs typeface="+mn-cs"/>
              </a:rPr>
              <a:t>Klimastadtvertrag</a:t>
            </a:r>
            <a:r>
              <a:rPr lang="de-DE" sz="1200" b="0" i="0" kern="1200" dirty="0">
                <a:solidFill>
                  <a:schemeClr val="tx1"/>
                </a:solidFill>
                <a:effectLst/>
                <a:latin typeface="+mn-lt"/>
                <a:ea typeface="+mn-ea"/>
                <a:cs typeface="+mn-cs"/>
              </a:rPr>
              <a:t> bei der EU-Kommission eingereicht. Im Oktober 2024 wurde dieser mit dem </a:t>
            </a:r>
            <a:r>
              <a:rPr lang="de-DE" sz="1200" b="1" i="0" kern="1200" dirty="0">
                <a:solidFill>
                  <a:schemeClr val="tx1"/>
                </a:solidFill>
                <a:effectLst/>
                <a:latin typeface="+mn-lt"/>
                <a:ea typeface="+mn-ea"/>
                <a:cs typeface="+mn-cs"/>
              </a:rPr>
              <a:t>EU-Mission-Label</a:t>
            </a:r>
            <a:r>
              <a:rPr lang="de-DE" sz="1200" b="0" i="0" kern="1200" dirty="0">
                <a:solidFill>
                  <a:schemeClr val="tx1"/>
                </a:solidFill>
                <a:effectLst/>
                <a:latin typeface="+mn-lt"/>
                <a:ea typeface="+mn-ea"/>
                <a:cs typeface="+mn-cs"/>
              </a:rPr>
              <a:t> als tragfähiges Konzept ausgezeichnet. </a:t>
            </a:r>
          </a:p>
          <a:p>
            <a:r>
              <a:rPr lang="de-DE" sz="1200" b="0" i="0" kern="1200" dirty="0">
                <a:solidFill>
                  <a:schemeClr val="tx1"/>
                </a:solidFill>
                <a:effectLst/>
                <a:latin typeface="+mn-lt"/>
                <a:ea typeface="+mn-ea"/>
                <a:cs typeface="+mn-cs"/>
              </a:rPr>
              <a:t>Die </a:t>
            </a:r>
            <a:r>
              <a:rPr lang="de-DE" sz="1200" b="1" i="0" kern="1200" dirty="0">
                <a:solidFill>
                  <a:schemeClr val="tx1"/>
                </a:solidFill>
                <a:effectLst/>
                <a:latin typeface="+mn-lt"/>
                <a:ea typeface="+mn-ea"/>
                <a:cs typeface="+mn-cs"/>
              </a:rPr>
              <a:t>konkreten Ziele für Aachen </a:t>
            </a:r>
            <a:r>
              <a:rPr lang="de-DE" sz="1200" b="0" i="0" kern="1200" dirty="0">
                <a:solidFill>
                  <a:schemeClr val="tx1"/>
                </a:solidFill>
                <a:effectLst/>
                <a:latin typeface="+mn-lt"/>
                <a:ea typeface="+mn-ea"/>
                <a:cs typeface="+mn-cs"/>
              </a:rPr>
              <a:t>lauten:</a:t>
            </a:r>
          </a:p>
          <a:p>
            <a:r>
              <a:rPr lang="en-US" sz="1200" b="0" i="0" kern="1200" dirty="0">
                <a:solidFill>
                  <a:schemeClr val="tx1"/>
                </a:solidFill>
                <a:effectLst/>
                <a:latin typeface="+mn-lt"/>
                <a:ea typeface="+mn-ea"/>
                <a:cs typeface="+mn-cs"/>
              </a:rPr>
              <a:t>- 1,2 </a:t>
            </a:r>
            <a:r>
              <a:rPr lang="en-US" sz="1200" b="0" i="0" kern="1200" dirty="0" err="1">
                <a:solidFill>
                  <a:schemeClr val="tx1"/>
                </a:solidFill>
                <a:effectLst/>
                <a:latin typeface="+mn-lt"/>
                <a:ea typeface="+mn-ea"/>
                <a:cs typeface="+mn-cs"/>
              </a:rPr>
              <a:t>Millionen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Tonnen</a:t>
            </a:r>
            <a:r>
              <a:rPr lang="en-US" sz="1200" b="0" i="0" kern="1200" dirty="0">
                <a:solidFill>
                  <a:schemeClr val="tx1"/>
                </a:solidFill>
                <a:effectLst/>
                <a:latin typeface="+mn-lt"/>
                <a:ea typeface="+mn-ea"/>
                <a:cs typeface="+mn-cs"/>
              </a:rPr>
              <a:t> </a:t>
            </a:r>
            <a:r>
              <a:rPr lang="de-DE" sz="1200" dirty="0">
                <a:sym typeface="Wingdings" panose="05000000000000000000" pitchFamily="2" charset="2"/>
              </a:rPr>
              <a:t>CO</a:t>
            </a:r>
            <a:r>
              <a:rPr lang="de-DE" sz="1200" baseline="-25000" dirty="0">
                <a:sym typeface="Wingdings" panose="05000000000000000000" pitchFamily="2" charset="2"/>
              </a:rPr>
              <a:t>2</a:t>
            </a:r>
            <a:r>
              <a:rPr lang="de-DE" sz="1200" baseline="0" dirty="0">
                <a:sym typeface="Wingdings" panose="05000000000000000000" pitchFamily="2" charset="2"/>
              </a:rPr>
              <a:t>e</a:t>
            </a:r>
            <a:r>
              <a:rPr lang="de-DE" sz="1200" dirty="0">
                <a:sym typeface="Wingdings" panose="05000000000000000000" pitchFamily="2" charset="2"/>
              </a:rPr>
              <a:t>  an Emissionen auf dem Stadtgebiet zu reduzieren und</a:t>
            </a:r>
          </a:p>
          <a:p>
            <a:pPr marL="0" indent="0">
              <a:buFontTx/>
              <a:buNone/>
            </a:pPr>
            <a:r>
              <a:rPr lang="de-DE" sz="1200" b="0" i="0" kern="1200" dirty="0">
                <a:solidFill>
                  <a:schemeClr val="tx1"/>
                </a:solidFill>
                <a:effectLst/>
                <a:latin typeface="+mn-lt"/>
                <a:ea typeface="+mn-ea"/>
                <a:cs typeface="+mn-cs"/>
                <a:sym typeface="Wingdings" panose="05000000000000000000" pitchFamily="2" charset="2"/>
              </a:rPr>
              <a:t>- 20 % Restemissionen zu kompensieren, was auch außerhalb des Stadtgebiets möglich ist.</a:t>
            </a:r>
          </a:p>
          <a:p>
            <a:pPr marL="0" indent="0">
              <a:buFontTx/>
              <a:buNone/>
            </a:pPr>
            <a:endParaRPr lang="de-DE" sz="1200" b="0" i="0" kern="1200" dirty="0">
              <a:solidFill>
                <a:schemeClr val="tx1"/>
              </a:solidFill>
              <a:effectLst/>
              <a:latin typeface="+mn-lt"/>
              <a:ea typeface="+mn-ea"/>
              <a:cs typeface="+mn-cs"/>
              <a:sym typeface="Wingdings" panose="05000000000000000000" pitchFamily="2" charset="2"/>
            </a:endParaRPr>
          </a:p>
          <a:p>
            <a:pPr marL="0" indent="0">
              <a:buFontTx/>
              <a:buNone/>
            </a:pPr>
            <a:r>
              <a:rPr lang="de-DE" sz="1200" b="0" i="0" kern="1200" dirty="0">
                <a:solidFill>
                  <a:schemeClr val="tx1"/>
                </a:solidFill>
                <a:effectLst/>
                <a:latin typeface="+mn-lt"/>
                <a:ea typeface="+mn-ea"/>
                <a:cs typeface="+mn-cs"/>
                <a:sym typeface="Wingdings" panose="05000000000000000000" pitchFamily="2" charset="2"/>
              </a:rPr>
              <a:t>Um dies zu erreichen, muss ein </a:t>
            </a:r>
            <a:r>
              <a:rPr lang="de-DE" sz="1200" b="1" i="0" kern="1200" dirty="0">
                <a:solidFill>
                  <a:schemeClr val="tx1"/>
                </a:solidFill>
                <a:effectLst/>
                <a:latin typeface="+mn-lt"/>
                <a:ea typeface="+mn-ea"/>
                <a:cs typeface="+mn-cs"/>
                <a:sym typeface="Wingdings" panose="05000000000000000000" pitchFamily="2" charset="2"/>
              </a:rPr>
              <a:t>ganzheitlicher Veränderungsprozess in der gesamten Stadt </a:t>
            </a:r>
            <a:r>
              <a:rPr lang="de-DE" sz="1200" b="0" i="0" kern="1200" dirty="0">
                <a:solidFill>
                  <a:schemeClr val="tx1"/>
                </a:solidFill>
                <a:effectLst/>
                <a:latin typeface="+mn-lt"/>
                <a:ea typeface="+mn-ea"/>
                <a:cs typeface="+mn-cs"/>
                <a:sym typeface="Wingdings" panose="05000000000000000000" pitchFamily="2" charset="2"/>
              </a:rPr>
              <a:t>gestaltet werden. Dies betrifft Maßnahmen im Verkehr, den Gebäuden, der Energieversorgung, in Hinblick auf Abfallmanagement und Landnutzung.</a:t>
            </a:r>
          </a:p>
          <a:p>
            <a:pPr marL="0" indent="0">
              <a:buFontTx/>
              <a:buNone/>
            </a:pPr>
            <a:endParaRPr lang="de-DE" sz="1200" b="0" i="0" kern="1200" dirty="0">
              <a:solidFill>
                <a:schemeClr val="tx1"/>
              </a:solidFill>
              <a:effectLst/>
              <a:latin typeface="+mn-lt"/>
              <a:ea typeface="+mn-ea"/>
              <a:cs typeface="+mn-cs"/>
              <a:sym typeface="Wingdings" panose="05000000000000000000" pitchFamily="2" charset="2"/>
            </a:endParaRPr>
          </a:p>
          <a:p>
            <a:pPr marL="0" indent="0">
              <a:buFontTx/>
              <a:buNone/>
            </a:pPr>
            <a:r>
              <a:rPr lang="de-DE" sz="1200" b="0" i="0" kern="1200" dirty="0">
                <a:solidFill>
                  <a:schemeClr val="tx1"/>
                </a:solidFill>
                <a:effectLst/>
                <a:latin typeface="+mn-lt"/>
                <a:ea typeface="+mn-ea"/>
                <a:cs typeface="+mn-cs"/>
                <a:sym typeface="Wingdings" panose="05000000000000000000" pitchFamily="2" charset="2"/>
              </a:rPr>
              <a:t>Diese große Aufgabe kann nur durch ein </a:t>
            </a:r>
            <a:r>
              <a:rPr lang="de-DE" sz="1200" b="1" i="0" kern="1200" dirty="0">
                <a:solidFill>
                  <a:schemeClr val="tx1"/>
                </a:solidFill>
                <a:effectLst/>
                <a:latin typeface="+mn-lt"/>
                <a:ea typeface="+mn-ea"/>
                <a:cs typeface="+mn-cs"/>
                <a:sym typeface="Wingdings" panose="05000000000000000000" pitchFamily="2" charset="2"/>
              </a:rPr>
              <a:t>gemeinsames und abgestimmtes Engagement </a:t>
            </a:r>
            <a:r>
              <a:rPr lang="de-DE" sz="1200" b="0" i="0" kern="1200" dirty="0">
                <a:solidFill>
                  <a:schemeClr val="tx1"/>
                </a:solidFill>
                <a:effectLst/>
                <a:latin typeface="+mn-lt"/>
                <a:ea typeface="+mn-ea"/>
                <a:cs typeface="+mn-cs"/>
                <a:sym typeface="Wingdings" panose="05000000000000000000" pitchFamily="2" charset="2"/>
              </a:rPr>
              <a:t>aller Anspruchsgruppen der Stadtgesellschaft bewältigt werden: der Stadt (Rat und Verwaltung), der lokalen Wirtschaft, Bildung und Wissenschaft sowie den Bürgerinnen und Bürgern und allen zivilgesellschaftlichen Organisationen, in denen sie sich organisieren, um ein lebendiges Leben in Aachen zu gestalten.</a:t>
            </a:r>
          </a:p>
          <a:p>
            <a:pPr marL="0" indent="0">
              <a:buFontTx/>
              <a:buNone/>
            </a:pPr>
            <a:endParaRPr lang="de-DE" sz="1200" b="0" i="0" kern="1200" dirty="0">
              <a:solidFill>
                <a:schemeClr val="tx1"/>
              </a:solidFill>
              <a:effectLst/>
              <a:latin typeface="+mn-lt"/>
              <a:ea typeface="+mn-ea"/>
              <a:cs typeface="+mn-cs"/>
              <a:sym typeface="Wingdings" panose="05000000000000000000" pitchFamily="2" charset="2"/>
            </a:endParaRPr>
          </a:p>
        </p:txBody>
      </p:sp>
      <p:sp>
        <p:nvSpPr>
          <p:cNvPr id="4" name="Slide Number Placeholder 3">
            <a:extLst>
              <a:ext uri="{FF2B5EF4-FFF2-40B4-BE49-F238E27FC236}">
                <a16:creationId xmlns:a16="http://schemas.microsoft.com/office/drawing/2014/main" id="{8C482072-13C5-4D8D-E6CF-4933F3C17CB1}"/>
              </a:ext>
            </a:extLst>
          </p:cNvPr>
          <p:cNvSpPr>
            <a:spLocks noGrp="1"/>
          </p:cNvSpPr>
          <p:nvPr>
            <p:ph type="sldNum" sz="quarter" idx="5"/>
          </p:nvPr>
        </p:nvSpPr>
        <p:spPr/>
        <p:txBody>
          <a:bodyPr/>
          <a:lstStyle/>
          <a:p>
            <a:fld id="{AB779218-E9B3-4BA0-B114-61CFBEEBF7BC}" type="slidenum">
              <a:t>3</a:t>
            </a:fld>
            <a:endParaRPr lang="en-US"/>
          </a:p>
        </p:txBody>
      </p:sp>
    </p:spTree>
    <p:extLst>
      <p:ext uri="{BB962C8B-B14F-4D97-AF65-F5344CB8AC3E}">
        <p14:creationId xmlns:p14="http://schemas.microsoft.com/office/powerpoint/2010/main" val="35617856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BA044-AE00-3373-3B91-EFFD5E6C5F9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75626BD-3377-0351-FA5F-0E9C85F3581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F84D6CD-7BA8-EEE0-38FD-C538393EF011}"/>
              </a:ext>
            </a:extLst>
          </p:cNvPr>
          <p:cNvSpPr>
            <a:spLocks noGrp="1"/>
          </p:cNvSpPr>
          <p:nvPr>
            <p:ph type="body" idx="1"/>
          </p:nvPr>
        </p:nvSpPr>
        <p:spPr/>
        <p:txBody>
          <a:bodyPr/>
          <a:lstStyle/>
          <a:p>
            <a:r>
              <a:rPr lang="de-DE" dirty="0"/>
              <a:t>Um dieses Ziel umzusetzen, müssen möglichst viele Teilnehmer:innen der Aachener Stadtgesellschaft mitmachen.</a:t>
            </a:r>
          </a:p>
          <a:p>
            <a:r>
              <a:rPr lang="de-DE" dirty="0"/>
              <a:t>Viele haben bereits signalisiert, dass sie sich engagieren – in unterschiedlichen Formen.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Jeder Beitrag zählt, sollte kommuniziert und gewürdigt werden. Der Aachener Klimastadtvertrag ist ein lebendiges Dokument, sein Netzwerk soll stetig wachsen.</a:t>
            </a:r>
          </a:p>
          <a:p>
            <a:endParaRPr lang="de-DE" dirty="0"/>
          </a:p>
          <a:p>
            <a:endParaRPr lang="de-DE" dirty="0"/>
          </a:p>
          <a:p>
            <a:r>
              <a:rPr lang="de-DE" dirty="0"/>
              <a:t>Dieser </a:t>
            </a:r>
            <a:r>
              <a:rPr lang="de-DE" b="1" dirty="0"/>
              <a:t>Übersicht </a:t>
            </a:r>
            <a:r>
              <a:rPr lang="de-DE" b="0" dirty="0"/>
              <a:t>kann man </a:t>
            </a:r>
            <a:r>
              <a:rPr lang="de-DE" b="1" dirty="0"/>
              <a:t>alle </a:t>
            </a:r>
            <a:r>
              <a:rPr lang="de-DE" b="1" dirty="0" err="1"/>
              <a:t>Unterzeichner:innen</a:t>
            </a:r>
            <a:r>
              <a:rPr lang="de-DE" b="1" dirty="0"/>
              <a:t> des Klimastadtvertrags </a:t>
            </a:r>
            <a:r>
              <a:rPr lang="de-DE" dirty="0"/>
              <a:t>entnehmen (Stand 27.08.2026). </a:t>
            </a:r>
          </a:p>
          <a:p>
            <a:r>
              <a:rPr lang="de-DE" dirty="0"/>
              <a:t>Wie aber kommuniziert man sinnvoll über Klimaschutzaktivitäten, ohne in die Gefahr von Greenwashing und/oder </a:t>
            </a:r>
            <a:r>
              <a:rPr lang="de-DE" dirty="0" err="1"/>
              <a:t>Socialwashing</a:t>
            </a:r>
            <a:r>
              <a:rPr lang="de-DE" dirty="0"/>
              <a:t> zu geraten?</a:t>
            </a:r>
            <a:br>
              <a:rPr lang="de-DE" dirty="0"/>
            </a:br>
            <a:r>
              <a:rPr lang="de-DE" dirty="0"/>
              <a:t>Warum ist das wichtig?</a:t>
            </a:r>
          </a:p>
          <a:p>
            <a:endParaRPr lang="de-DE" dirty="0"/>
          </a:p>
          <a:p>
            <a:endParaRPr lang="de-DE" dirty="0"/>
          </a:p>
        </p:txBody>
      </p:sp>
      <p:sp>
        <p:nvSpPr>
          <p:cNvPr id="4" name="Foliennummernplatzhalter 3">
            <a:extLst>
              <a:ext uri="{FF2B5EF4-FFF2-40B4-BE49-F238E27FC236}">
                <a16:creationId xmlns:a16="http://schemas.microsoft.com/office/drawing/2014/main" id="{70B9878C-98E7-8CB0-F9BA-6E4384F6109F}"/>
              </a:ext>
            </a:extLst>
          </p:cNvPr>
          <p:cNvSpPr>
            <a:spLocks noGrp="1"/>
          </p:cNvSpPr>
          <p:nvPr>
            <p:ph type="sldNum" sz="quarter" idx="5"/>
          </p:nvPr>
        </p:nvSpPr>
        <p:spPr/>
        <p:txBody>
          <a:bodyPr/>
          <a:lstStyle/>
          <a:p>
            <a:fld id="{5987E0CD-E55D-4B5E-BB82-F6029EC83865}" type="slidenum">
              <a:rPr lang="de-DE" smtClean="0"/>
              <a:t>4</a:t>
            </a:fld>
            <a:endParaRPr lang="de-DE"/>
          </a:p>
        </p:txBody>
      </p:sp>
    </p:spTree>
    <p:extLst>
      <p:ext uri="{BB962C8B-B14F-4D97-AF65-F5344CB8AC3E}">
        <p14:creationId xmlns:p14="http://schemas.microsoft.com/office/powerpoint/2010/main" val="2983339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Am 27. März 2026 hat die die EU die </a:t>
            </a:r>
            <a:r>
              <a:rPr lang="de-DE" b="1" dirty="0"/>
              <a:t>„</a:t>
            </a:r>
            <a:r>
              <a:rPr lang="de-DE" b="1" dirty="0" err="1"/>
              <a:t>Empowering</a:t>
            </a:r>
            <a:r>
              <a:rPr lang="de-DE" b="1" dirty="0"/>
              <a:t> </a:t>
            </a:r>
            <a:r>
              <a:rPr lang="de-DE" b="1" dirty="0" err="1"/>
              <a:t>Consumers</a:t>
            </a:r>
            <a:r>
              <a:rPr lang="de-DE" b="1" dirty="0"/>
              <a:t> </a:t>
            </a:r>
            <a:r>
              <a:rPr lang="de-DE" b="1" dirty="0" err="1"/>
              <a:t>Directive</a:t>
            </a:r>
            <a:r>
              <a:rPr lang="de-DE" b="1" dirty="0"/>
              <a:t> – kurz </a:t>
            </a:r>
            <a:r>
              <a:rPr lang="de-DE" b="1" dirty="0" err="1"/>
              <a:t>EmpCo</a:t>
            </a:r>
            <a:r>
              <a:rPr lang="de-DE" b="1" dirty="0"/>
              <a:t>“ </a:t>
            </a:r>
            <a:r>
              <a:rPr lang="de-DE" dirty="0"/>
              <a:t>erlassen. </a:t>
            </a:r>
          </a:p>
          <a:p>
            <a:r>
              <a:rPr lang="de-DE" dirty="0"/>
              <a:t>Sie wird in Deutschland im Rahmen des </a:t>
            </a:r>
            <a:r>
              <a:rPr lang="de-DE" b="1" dirty="0"/>
              <a:t>Gesetzes gegen den unlauteren Wettbewerb – UWG </a:t>
            </a:r>
            <a:r>
              <a:rPr lang="de-DE" dirty="0"/>
              <a:t>– umgesetzt.</a:t>
            </a:r>
          </a:p>
          <a:p>
            <a:r>
              <a:rPr lang="de-DE" dirty="0"/>
              <a:t>Ab dem </a:t>
            </a:r>
            <a:r>
              <a:rPr lang="de-DE" b="1" dirty="0"/>
              <a:t>27. September 2026 </a:t>
            </a:r>
            <a:r>
              <a:rPr lang="de-DE" dirty="0"/>
              <a:t>wird das UWG ohne Übergangsfrist rechtskräftig.</a:t>
            </a:r>
          </a:p>
          <a:p>
            <a:endParaRPr lang="de-DE" dirty="0"/>
          </a:p>
          <a:p>
            <a:r>
              <a:rPr lang="de-DE" dirty="0"/>
              <a:t>Im Rahmen der </a:t>
            </a:r>
            <a:r>
              <a:rPr lang="de-DE" dirty="0" err="1"/>
              <a:t>EmpCo</a:t>
            </a:r>
            <a:r>
              <a:rPr lang="de-DE" dirty="0"/>
              <a:t> und des UWG sollen Konsumenten vor irreführender Werbung geschützt werden. </a:t>
            </a:r>
          </a:p>
          <a:p>
            <a:r>
              <a:rPr lang="de-DE" dirty="0"/>
              <a:t>Sowohl </a:t>
            </a:r>
            <a:r>
              <a:rPr lang="de-DE" b="1" dirty="0"/>
              <a:t>„Greenwashing“ </a:t>
            </a:r>
            <a:r>
              <a:rPr lang="de-DE" dirty="0"/>
              <a:t>als auch </a:t>
            </a:r>
            <a:r>
              <a:rPr lang="de-DE" b="1" dirty="0"/>
              <a:t>„</a:t>
            </a:r>
            <a:r>
              <a:rPr lang="de-DE" b="1" dirty="0" err="1"/>
              <a:t>Socialwashing</a:t>
            </a:r>
            <a:r>
              <a:rPr lang="de-DE" b="1" dirty="0"/>
              <a:t>“ </a:t>
            </a:r>
            <a:r>
              <a:rPr lang="de-DE" dirty="0"/>
              <a:t>sollen verhindert werden.</a:t>
            </a:r>
          </a:p>
          <a:p>
            <a:endParaRPr lang="de-DE" dirty="0"/>
          </a:p>
          <a:p>
            <a:r>
              <a:rPr lang="de-DE" dirty="0"/>
              <a:t>s. Schwarze Liste. https://www.frankfurt-main.ihk.de/recht/uebersicht-alle-rechtsthemen/wettbewerbsrecht/unlauterer-wettbewerb/schwarze-liste-5196132</a:t>
            </a:r>
          </a:p>
          <a:p>
            <a:endParaRPr lang="de-DE" dirty="0"/>
          </a:p>
        </p:txBody>
      </p:sp>
      <p:sp>
        <p:nvSpPr>
          <p:cNvPr id="4" name="Foliennummernplatzhalter 3"/>
          <p:cNvSpPr>
            <a:spLocks noGrp="1"/>
          </p:cNvSpPr>
          <p:nvPr>
            <p:ph type="sldNum" sz="quarter" idx="5"/>
          </p:nvPr>
        </p:nvSpPr>
        <p:spPr/>
        <p:txBody>
          <a:bodyPr/>
          <a:lstStyle/>
          <a:p>
            <a:fld id="{5987E0CD-E55D-4B5E-BB82-F6029EC83865}" type="slidenum">
              <a:rPr lang="de-DE" smtClean="0"/>
              <a:t>6</a:t>
            </a:fld>
            <a:endParaRPr lang="de-DE"/>
          </a:p>
        </p:txBody>
      </p:sp>
    </p:spTree>
    <p:extLst>
      <p:ext uri="{BB962C8B-B14F-4D97-AF65-F5344CB8AC3E}">
        <p14:creationId xmlns:p14="http://schemas.microsoft.com/office/powerpoint/2010/main" val="4111591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err="1"/>
              <a:t>Worauf</a:t>
            </a:r>
            <a:r>
              <a:rPr lang="en-US" dirty="0"/>
              <a:t> </a:t>
            </a:r>
            <a:r>
              <a:rPr lang="en-US" dirty="0" err="1"/>
              <a:t>genau</a:t>
            </a:r>
            <a:r>
              <a:rPr lang="en-US" dirty="0"/>
              <a:t> </a:t>
            </a:r>
            <a:r>
              <a:rPr lang="en-US" dirty="0" err="1"/>
              <a:t>ist</a:t>
            </a:r>
            <a:r>
              <a:rPr lang="en-US" dirty="0"/>
              <a:t> </a:t>
            </a:r>
            <a:r>
              <a:rPr lang="en-US" dirty="0" err="1"/>
              <a:t>zu</a:t>
            </a:r>
            <a:r>
              <a:rPr lang="en-US" dirty="0"/>
              <a:t> </a:t>
            </a:r>
            <a:r>
              <a:rPr lang="en-US" dirty="0" err="1"/>
              <a:t>achten</a:t>
            </a:r>
            <a:r>
              <a:rPr lang="en-US" dirty="0"/>
              <a:t>?</a:t>
            </a:r>
          </a:p>
          <a:p>
            <a:pPr marL="0" indent="0">
              <a:buNone/>
            </a:pPr>
            <a:endParaRPr lang="en-US" dirty="0"/>
          </a:p>
          <a:p>
            <a:pPr marL="0" indent="0">
              <a:buNone/>
            </a:pPr>
            <a:r>
              <a:rPr lang="en-US" dirty="0" err="1"/>
              <a:t>Im</a:t>
            </a:r>
            <a:r>
              <a:rPr lang="en-US" dirty="0"/>
              <a:t> UWG </a:t>
            </a:r>
            <a:r>
              <a:rPr lang="en-US" dirty="0" err="1"/>
              <a:t>werden</a:t>
            </a:r>
            <a:r>
              <a:rPr lang="en-US" dirty="0"/>
              <a:t> </a:t>
            </a:r>
            <a:r>
              <a:rPr lang="en-US" dirty="0" err="1"/>
              <a:t>im</a:t>
            </a:r>
            <a:r>
              <a:rPr lang="en-US" dirty="0"/>
              <a:t> </a:t>
            </a:r>
            <a:r>
              <a:rPr lang="en-US" dirty="0" err="1"/>
              <a:t>Wesentlichen</a:t>
            </a:r>
            <a:r>
              <a:rPr lang="en-US" dirty="0"/>
              <a:t> </a:t>
            </a:r>
            <a:r>
              <a:rPr lang="en-US" dirty="0" err="1"/>
              <a:t>zwei</a:t>
            </a:r>
            <a:r>
              <a:rPr lang="en-US" dirty="0"/>
              <a:t> </a:t>
            </a:r>
            <a:r>
              <a:rPr lang="en-US" dirty="0" err="1"/>
              <a:t>Typen</a:t>
            </a:r>
            <a:r>
              <a:rPr lang="en-US" dirty="0"/>
              <a:t> </a:t>
            </a:r>
            <a:r>
              <a:rPr lang="en-US" dirty="0" err="1"/>
              <a:t>unlauterer</a:t>
            </a:r>
            <a:r>
              <a:rPr lang="en-US" dirty="0"/>
              <a:t> Kommunikation </a:t>
            </a:r>
            <a:r>
              <a:rPr lang="en-US" dirty="0" err="1"/>
              <a:t>unterschieden</a:t>
            </a:r>
            <a:r>
              <a:rPr lang="en-US" dirty="0"/>
              <a:t>:</a:t>
            </a:r>
          </a:p>
          <a:p>
            <a:pPr marL="342900" marR="0" lvl="0" indent="-342900" algn="l" defTabSz="914400" rtl="0" eaLnBrk="1" fontAlgn="base" latinLnBrk="0" hangingPunct="1">
              <a:lnSpc>
                <a:spcPct val="120000"/>
              </a:lnSpc>
              <a:spcBef>
                <a:spcPts val="1000"/>
              </a:spcBef>
              <a:spcAft>
                <a:spcPts val="0"/>
              </a:spcAft>
              <a:buClrTx/>
              <a:buSzTx/>
              <a:buFont typeface="+mj-lt"/>
              <a:buAutoNum type="arabicPeriod"/>
              <a:tabLst/>
              <a:defRPr/>
            </a:pPr>
            <a:r>
              <a:rPr kumimoji="0" lang="de-DE" sz="1400" b="1" i="0" u="none" strike="noStrike" kern="1200" cap="none" spc="0" normalizeH="0" baseline="0" noProof="0" dirty="0">
                <a:ln>
                  <a:noFill/>
                </a:ln>
                <a:solidFill>
                  <a:srgbClr val="444742"/>
                </a:solidFill>
                <a:effectLst/>
                <a:uLnTx/>
                <a:uFillTx/>
                <a:latin typeface="Univers Condensed Light"/>
                <a:ea typeface="+mn-ea"/>
                <a:cs typeface="+mn-cs"/>
              </a:rPr>
              <a:t>Nicht nachweisbare allgemeine Nachhaltigkeitsaussagen sind künftig unlauter</a:t>
            </a:r>
            <a:br>
              <a:rPr kumimoji="0" lang="en-US" sz="1400" b="1" i="0" u="none" strike="noStrike" kern="1200" cap="none" spc="0" normalizeH="0" baseline="0" noProof="0" dirty="0">
                <a:ln>
                  <a:noFill/>
                </a:ln>
                <a:solidFill>
                  <a:srgbClr val="444742"/>
                </a:solidFill>
                <a:effectLst/>
                <a:uLnTx/>
                <a:uFillTx/>
                <a:latin typeface="Univers Condensed Light"/>
                <a:ea typeface="+mn-ea"/>
                <a:cs typeface="+mn-cs"/>
              </a:rPr>
            </a:br>
            <a:r>
              <a:rPr lang="de-DE" sz="1200" dirty="0" err="1">
                <a:solidFill>
                  <a:srgbClr val="444742"/>
                </a:solidFill>
                <a:latin typeface="Univers Condensed Light"/>
              </a:rPr>
              <a:t>Nachhaltigkeits</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aussagen sind freiwillige Aussagen oder Darstellungen, die in Form von Texten, Bildern, Grafiken oder Symbolen auftreten, z.B. Etiketten, Markennamen, Firmennamen oder Produktbezeichnungen. Sie sollen vermitteln, dass ein Produkt, eine Marke oder ein Unternehmen eine positive oder keine Auswirkung auf Umwelt oder </a:t>
            </a:r>
            <a:r>
              <a:rPr lang="de-DE" sz="1200" dirty="0">
                <a:solidFill>
                  <a:srgbClr val="444742"/>
                </a:solidFill>
                <a:latin typeface="Univers Condensed Light"/>
              </a:rPr>
              <a:t>G</a:t>
            </a:r>
            <a:r>
              <a:rPr kumimoji="0" lang="de-DE" sz="1200" b="0" i="0" u="none" strike="noStrike" kern="1200" cap="none" spc="0" normalizeH="0" baseline="0" noProof="0" dirty="0" err="1">
                <a:ln>
                  <a:noFill/>
                </a:ln>
                <a:solidFill>
                  <a:srgbClr val="444742"/>
                </a:solidFill>
                <a:effectLst/>
                <a:uLnTx/>
                <a:uFillTx/>
                <a:latin typeface="Univers Condensed Light"/>
                <a:ea typeface="+mn-ea"/>
                <a:cs typeface="+mn-cs"/>
              </a:rPr>
              <a:t>esellschaft</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 hat oder weniger schädlich für die Umwelt oder </a:t>
            </a:r>
            <a:r>
              <a:rPr lang="de-DE" sz="1200" dirty="0">
                <a:solidFill>
                  <a:srgbClr val="444742"/>
                </a:solidFill>
                <a:latin typeface="Univers Condensed Light"/>
              </a:rPr>
              <a:t>G</a:t>
            </a:r>
            <a:r>
              <a:rPr kumimoji="0" lang="de-DE" sz="1200" b="0" i="0" u="none" strike="noStrike" kern="1200" cap="none" spc="0" normalizeH="0" baseline="0" noProof="0" dirty="0" err="1">
                <a:ln>
                  <a:noFill/>
                </a:ln>
                <a:solidFill>
                  <a:srgbClr val="444742"/>
                </a:solidFill>
                <a:effectLst/>
                <a:uLnTx/>
                <a:uFillTx/>
                <a:latin typeface="Univers Condensed Light"/>
                <a:ea typeface="+mn-ea"/>
                <a:cs typeface="+mn-cs"/>
              </a:rPr>
              <a:t>esellschaft</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 ist.</a:t>
            </a:r>
            <a:br>
              <a:rPr kumimoji="0" lang="en-US" sz="1400" b="1" i="0" u="none" strike="noStrike" kern="1200" cap="none" spc="0" normalizeH="0" baseline="0" noProof="0" dirty="0">
                <a:ln>
                  <a:noFill/>
                </a:ln>
                <a:solidFill>
                  <a:srgbClr val="444742"/>
                </a:solidFill>
                <a:effectLst/>
                <a:uLnTx/>
                <a:uFillTx/>
                <a:latin typeface="Univers Condensed Light"/>
                <a:ea typeface="+mn-ea"/>
                <a:cs typeface="+mn-cs"/>
              </a:rPr>
            </a:br>
            <a:r>
              <a:rPr kumimoji="0" lang="de-DE" sz="1200" i="0" u="none" strike="noStrike" kern="1200" cap="none" spc="0" normalizeH="0" baseline="0" noProof="0" dirty="0">
                <a:ln>
                  <a:noFill/>
                </a:ln>
                <a:solidFill>
                  <a:srgbClr val="444742"/>
                </a:solidFill>
                <a:effectLst/>
                <a:uLnTx/>
                <a:uFillTx/>
                <a:latin typeface="Univers Condensed Light"/>
                <a:ea typeface="+mn-ea"/>
                <a:cs typeface="+mn-cs"/>
              </a:rPr>
              <a:t>Vage Begriffe </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wie „umweltfreundlich“, „grün“, „sozial gerecht“ oder „biologisch abbaubar“ erwecken bei </a:t>
            </a:r>
            <a:r>
              <a:rPr kumimoji="0" lang="de-DE" sz="1200" b="0" i="0" u="none" strike="noStrike" kern="1200" cap="none" spc="0" normalizeH="0" baseline="0" noProof="0" dirty="0" err="1">
                <a:ln>
                  <a:noFill/>
                </a:ln>
                <a:solidFill>
                  <a:srgbClr val="444742"/>
                </a:solidFill>
                <a:effectLst/>
                <a:uLnTx/>
                <a:uFillTx/>
                <a:latin typeface="Univers Condensed Light"/>
                <a:ea typeface="+mn-ea"/>
                <a:cs typeface="+mn-cs"/>
              </a:rPr>
              <a:t>Verbraucher:innen</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 den Eindruck, dass die Produkte besondere </a:t>
            </a:r>
            <a:r>
              <a:rPr lang="de-DE" sz="1200" dirty="0" err="1">
                <a:solidFill>
                  <a:srgbClr val="444742"/>
                </a:solidFill>
                <a:latin typeface="Univers Condensed Light"/>
              </a:rPr>
              <a:t>Nachhaltigkeits</a:t>
            </a:r>
            <a:r>
              <a:rPr kumimoji="0" lang="de-DE" sz="1200" b="0" i="0" u="none" strike="noStrike" kern="1200" cap="none" spc="0" normalizeH="0" baseline="0" noProof="0" dirty="0" err="1">
                <a:ln>
                  <a:noFill/>
                </a:ln>
                <a:solidFill>
                  <a:srgbClr val="444742"/>
                </a:solidFill>
                <a:effectLst/>
                <a:uLnTx/>
                <a:uFillTx/>
                <a:latin typeface="Univers Condensed Light"/>
                <a:ea typeface="+mn-ea"/>
                <a:cs typeface="+mn-cs"/>
              </a:rPr>
              <a:t>eigenschaften</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 haben, die inhaltlich geprüft sind.  </a:t>
            </a:r>
            <a:r>
              <a:rPr kumimoji="0" lang="de-DE" sz="1200" b="1" i="0" u="none" strike="noStrike" kern="1200" cap="none" spc="0" normalizeH="0" baseline="0" noProof="0" dirty="0">
                <a:ln>
                  <a:noFill/>
                </a:ln>
                <a:solidFill>
                  <a:srgbClr val="444742"/>
                </a:solidFill>
                <a:effectLst/>
                <a:uLnTx/>
                <a:uFillTx/>
                <a:latin typeface="Univers Condensed Light"/>
                <a:ea typeface="+mn-ea"/>
                <a:cs typeface="+mn-cs"/>
              </a:rPr>
              <a:t>Künftig</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 </a:t>
            </a:r>
            <a:r>
              <a:rPr kumimoji="0" lang="de-DE" sz="1200" b="1" i="0" u="none" strike="noStrike" kern="1200" cap="none" spc="0" normalizeH="0" baseline="0" noProof="0" dirty="0">
                <a:ln>
                  <a:noFill/>
                </a:ln>
                <a:solidFill>
                  <a:srgbClr val="444742"/>
                </a:solidFill>
                <a:effectLst/>
                <a:uLnTx/>
                <a:uFillTx/>
                <a:latin typeface="Univers Condensed Light"/>
                <a:ea typeface="+mn-ea"/>
                <a:cs typeface="+mn-cs"/>
              </a:rPr>
              <a:t>muss nachgewiesen werden, dass die beworbene hervorragende Umwelt- oder Sozialleistung tatsächlich vorliegt</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a:t>
            </a:r>
          </a:p>
          <a:p>
            <a:pPr marL="342900" marR="0" lvl="0" indent="-342900" algn="l" defTabSz="914400" rtl="0" eaLnBrk="1" fontAlgn="base" latinLnBrk="0" hangingPunct="1">
              <a:lnSpc>
                <a:spcPct val="120000"/>
              </a:lnSpc>
              <a:spcBef>
                <a:spcPts val="1000"/>
              </a:spcBef>
              <a:spcAft>
                <a:spcPts val="0"/>
              </a:spcAft>
              <a:buClrTx/>
              <a:buSzTx/>
              <a:buFont typeface="+mj-lt"/>
              <a:buAutoNum type="arabicPeriod"/>
              <a:tabLst/>
              <a:defRPr/>
            </a:pPr>
            <a:endParaRPr kumimoji="0" lang="de-DE" sz="1200" b="0" i="0" u="none" strike="noStrike" kern="1200" cap="none" spc="0" normalizeH="0" baseline="0" noProof="0" dirty="0">
              <a:ln>
                <a:noFill/>
              </a:ln>
              <a:solidFill>
                <a:srgbClr val="444742"/>
              </a:solidFill>
              <a:effectLst/>
              <a:uLnTx/>
              <a:uFillTx/>
              <a:latin typeface="Univers Condensed Light"/>
              <a:ea typeface="+mn-ea"/>
              <a:cs typeface="+mn-cs"/>
            </a:endParaRPr>
          </a:p>
          <a:p>
            <a:pPr marL="342900" marR="0" lvl="0" indent="-342900" algn="l" defTabSz="914400" rtl="0" eaLnBrk="1" fontAlgn="base" latinLnBrk="0" hangingPunct="1">
              <a:lnSpc>
                <a:spcPct val="120000"/>
              </a:lnSpc>
              <a:spcBef>
                <a:spcPts val="1000"/>
              </a:spcBef>
              <a:spcAft>
                <a:spcPts val="0"/>
              </a:spcAft>
              <a:buClrTx/>
              <a:buSzTx/>
              <a:buFont typeface="+mj-lt"/>
              <a:buAutoNum type="arabicPeriod"/>
              <a:tabLst/>
              <a:defRPr/>
            </a:pPr>
            <a:r>
              <a:rPr kumimoji="0" lang="de-DE" sz="1500" b="1" i="0" u="none" strike="noStrike" kern="1200" cap="none" spc="0" normalizeH="0" baseline="0" noProof="0" dirty="0">
                <a:ln>
                  <a:noFill/>
                </a:ln>
                <a:solidFill>
                  <a:srgbClr val="444742"/>
                </a:solidFill>
                <a:effectLst/>
                <a:uLnTx/>
                <a:uFillTx/>
                <a:latin typeface="Univers Condensed Light"/>
                <a:ea typeface="+mn-ea"/>
                <a:cs typeface="+mn-cs"/>
              </a:rPr>
              <a:t>Nachhaltigkeitssiegel müssen auf einem Zertifizierungssystem beruhen</a:t>
            </a:r>
            <a:br>
              <a:rPr kumimoji="0" lang="de-DE" sz="1500" b="1" i="0" u="none" strike="noStrike" kern="1200" cap="none" spc="0" normalizeH="0" baseline="0" noProof="0" dirty="0">
                <a:ln>
                  <a:noFill/>
                </a:ln>
                <a:solidFill>
                  <a:srgbClr val="444742"/>
                </a:solidFill>
                <a:effectLst/>
                <a:uLnTx/>
                <a:uFillTx/>
                <a:latin typeface="Univers Condensed Light"/>
                <a:ea typeface="+mn-ea"/>
                <a:cs typeface="+mn-cs"/>
              </a:rPr>
            </a:br>
            <a:r>
              <a:rPr kumimoji="0" lang="de-DE" sz="1300" b="0" i="0" u="none" strike="noStrike" kern="1200" cap="none" spc="0" normalizeH="0" baseline="0" noProof="0" dirty="0">
                <a:ln>
                  <a:noFill/>
                </a:ln>
                <a:solidFill>
                  <a:srgbClr val="444742"/>
                </a:solidFill>
                <a:effectLst/>
                <a:uLnTx/>
                <a:uFillTx/>
                <a:latin typeface="Univers Condensed Light"/>
                <a:ea typeface="+mn-ea"/>
                <a:cs typeface="+mn-cs"/>
              </a:rPr>
              <a:t>Nachhaltigkeitssiegel dürfen zukünftig nur noch benutzt werden, wenn sie </a:t>
            </a:r>
            <a:r>
              <a:rPr kumimoji="0" lang="de-DE" sz="1300" b="1" i="0" u="none" strike="noStrike" kern="1200" cap="none" spc="0" normalizeH="0" baseline="0" noProof="0" dirty="0">
                <a:ln>
                  <a:noFill/>
                </a:ln>
                <a:solidFill>
                  <a:srgbClr val="444742"/>
                </a:solidFill>
                <a:effectLst/>
                <a:uLnTx/>
                <a:uFillTx/>
                <a:latin typeface="Univers Condensed Light"/>
                <a:ea typeface="+mn-ea"/>
                <a:cs typeface="+mn-cs"/>
              </a:rPr>
              <a:t>auf einem Zertifizierungssystem beruhen oder von staatlichen Stellen festgesetzt wurden. </a:t>
            </a:r>
            <a:r>
              <a:rPr kumimoji="0" lang="de-DE" sz="1200" b="0" i="0" u="none" strike="noStrike" kern="1200" cap="none" spc="0" normalizeH="0" baseline="0" noProof="0" dirty="0">
                <a:ln>
                  <a:noFill/>
                </a:ln>
                <a:solidFill>
                  <a:srgbClr val="444742"/>
                </a:solidFill>
                <a:effectLst/>
                <a:uLnTx/>
                <a:uFillTx/>
                <a:latin typeface="Univers Condensed Light"/>
                <a:ea typeface="+mn-ea"/>
                <a:cs typeface="+mn-cs"/>
              </a:rPr>
              <a:t>Das Anbringen eines Nachhaltigkeitssiegels, das weder auf einem Zertifizierungssystem beruht noch von staatlichen Stellen festgesetzt wurde, ist unzulässig.</a:t>
            </a:r>
          </a:p>
          <a:p>
            <a:pPr marL="228600" indent="-228600">
              <a:buFont typeface="+mj-lt"/>
              <a:buAutoNum type="arabicPeriod"/>
            </a:pPr>
            <a:endParaRPr lang="en-US" dirty="0"/>
          </a:p>
          <a:p>
            <a:pPr marL="0" indent="0">
              <a:buFont typeface="+mj-lt"/>
              <a:buNone/>
            </a:pPr>
            <a:r>
              <a:rPr lang="en-US" dirty="0"/>
              <a:t>Das Ganze </a:t>
            </a:r>
            <a:r>
              <a:rPr lang="en-US" dirty="0" err="1"/>
              <a:t>dient</a:t>
            </a:r>
            <a:r>
              <a:rPr lang="en-US" dirty="0"/>
              <a:t> der </a:t>
            </a:r>
            <a:r>
              <a:rPr lang="en-US" dirty="0" err="1"/>
              <a:t>Vermeidung</a:t>
            </a:r>
            <a:r>
              <a:rPr lang="en-US" dirty="0"/>
              <a:t> </a:t>
            </a:r>
            <a:r>
              <a:rPr lang="en-US" dirty="0" err="1"/>
              <a:t>bzw</a:t>
            </a:r>
            <a:r>
              <a:rPr lang="en-US" dirty="0"/>
              <a:t>. </a:t>
            </a:r>
            <a:r>
              <a:rPr lang="en-US" dirty="0" err="1"/>
              <a:t>Einschränkung</a:t>
            </a:r>
            <a:r>
              <a:rPr lang="en-US" dirty="0"/>
              <a:t> von Greenwashing und </a:t>
            </a:r>
            <a:r>
              <a:rPr lang="en-US" dirty="0" err="1"/>
              <a:t>Socialwashing</a:t>
            </a:r>
            <a:r>
              <a:rPr lang="en-US" dirty="0"/>
              <a:t>.</a:t>
            </a:r>
          </a:p>
        </p:txBody>
      </p:sp>
      <p:sp>
        <p:nvSpPr>
          <p:cNvPr id="4" name="Slide Number Placeholder 3"/>
          <p:cNvSpPr>
            <a:spLocks noGrp="1"/>
          </p:cNvSpPr>
          <p:nvPr>
            <p:ph type="sldNum" sz="quarter" idx="5"/>
          </p:nvPr>
        </p:nvSpPr>
        <p:spPr/>
        <p:txBody>
          <a:bodyPr/>
          <a:lstStyle/>
          <a:p>
            <a:fld id="{AB779218-E9B3-4BA0-B114-61CFBEEBF7BC}" type="slidenum">
              <a:t>7</a:t>
            </a:fld>
            <a:endParaRPr lang="en-US"/>
          </a:p>
        </p:txBody>
      </p:sp>
    </p:spTree>
    <p:extLst>
      <p:ext uri="{BB962C8B-B14F-4D97-AF65-F5344CB8AC3E}">
        <p14:creationId xmlns:p14="http://schemas.microsoft.com/office/powerpoint/2010/main" val="489401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F40B8-6763-8688-25E7-622E37A854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50A3B-D1B8-BB86-BC6C-E6330FAFB5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EF70BC-551E-51DC-F4E9-F2BEFBF60B5E}"/>
              </a:ext>
            </a:extLst>
          </p:cNvPr>
          <p:cNvSpPr>
            <a:spLocks noGrp="1"/>
          </p:cNvSpPr>
          <p:nvPr>
            <p:ph type="body" idx="1"/>
          </p:nvPr>
        </p:nvSpPr>
        <p:spPr/>
        <p:txBody>
          <a:bodyPr/>
          <a:lstStyle/>
          <a:p>
            <a:r>
              <a:rPr lang="en-US" b="1" dirty="0"/>
              <a:t>Das Fachgremium “Kompensation” </a:t>
            </a:r>
            <a:r>
              <a:rPr lang="en-US" b="1" dirty="0" err="1"/>
              <a:t>empfiehlt</a:t>
            </a:r>
            <a:r>
              <a:rPr lang="en-US" b="1" dirty="0"/>
              <a:t> für </a:t>
            </a:r>
            <a:r>
              <a:rPr lang="en-US" b="1" dirty="0" err="1"/>
              <a:t>Reduktion</a:t>
            </a:r>
            <a:r>
              <a:rPr lang="en-US" b="1" dirty="0"/>
              <a:t> und Ausgleich der </a:t>
            </a:r>
            <a:r>
              <a:rPr lang="en-US" b="1" dirty="0" err="1"/>
              <a:t>eigenen</a:t>
            </a:r>
            <a:r>
              <a:rPr lang="en-US" b="1" dirty="0"/>
              <a:t> CO</a:t>
            </a:r>
            <a:r>
              <a:rPr lang="en-US" b="1" baseline="-25000" dirty="0"/>
              <a:t>2</a:t>
            </a:r>
            <a:r>
              <a:rPr lang="en-US" b="1" dirty="0"/>
              <a:t>-Emissionen die </a:t>
            </a:r>
            <a:r>
              <a:rPr lang="en-US" b="1" dirty="0" err="1"/>
              <a:t>Orientierung</a:t>
            </a:r>
            <a:r>
              <a:rPr lang="en-US" b="1" dirty="0"/>
              <a:t> am CARBON</a:t>
            </a:r>
            <a:r>
              <a:rPr lang="en-US" b="1" baseline="30000" dirty="0"/>
              <a:t>3</a:t>
            </a:r>
            <a:r>
              <a:rPr lang="en-US" b="1" dirty="0"/>
              <a:t> </a:t>
            </a:r>
            <a:r>
              <a:rPr lang="en-US" b="1" dirty="0" err="1"/>
              <a:t>Konzept</a:t>
            </a:r>
            <a:r>
              <a:rPr lang="en-US" b="1"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Um dies </a:t>
            </a:r>
            <a:r>
              <a:rPr lang="en-US" dirty="0" err="1"/>
              <a:t>zu</a:t>
            </a:r>
            <a:r>
              <a:rPr lang="en-US" dirty="0"/>
              <a:t> gestalten, muss </a:t>
            </a:r>
            <a:r>
              <a:rPr lang="en-US" dirty="0" err="1"/>
              <a:t>zunächst</a:t>
            </a:r>
            <a:r>
              <a:rPr lang="en-US" dirty="0"/>
              <a:t> </a:t>
            </a:r>
            <a:r>
              <a:rPr lang="en-US" dirty="0" err="1"/>
              <a:t>ein</a:t>
            </a:r>
            <a:r>
              <a:rPr lang="en-US" dirty="0"/>
              <a:t> </a:t>
            </a:r>
            <a:r>
              <a:rPr lang="en-US" dirty="0" err="1"/>
              <a:t>interner</a:t>
            </a:r>
            <a:r>
              <a:rPr lang="en-US" dirty="0"/>
              <a:t> CO</a:t>
            </a:r>
            <a:r>
              <a:rPr lang="en-US" baseline="-25000" dirty="0"/>
              <a:t>2</a:t>
            </a:r>
            <a:r>
              <a:rPr lang="en-US" dirty="0"/>
              <a:t>-Preis </a:t>
            </a:r>
            <a:r>
              <a:rPr lang="en-US" dirty="0" err="1"/>
              <a:t>definiert</a:t>
            </a:r>
            <a:r>
              <a:rPr lang="en-US" dirty="0"/>
              <a:t> </a:t>
            </a:r>
            <a:r>
              <a:rPr lang="en-US" dirty="0" err="1"/>
              <a:t>werden</a:t>
            </a:r>
            <a:r>
              <a:rPr lang="en-US" dirty="0"/>
              <a:t>. Die </a:t>
            </a:r>
            <a:r>
              <a:rPr lang="en-US" dirty="0" err="1"/>
              <a:t>Multiplikation</a:t>
            </a:r>
            <a:r>
              <a:rPr lang="en-US" dirty="0"/>
              <a:t> der </a:t>
            </a:r>
            <a:r>
              <a:rPr lang="en-US" dirty="0" err="1"/>
              <a:t>ermittelten</a:t>
            </a:r>
            <a:r>
              <a:rPr lang="en-US" dirty="0"/>
              <a:t> </a:t>
            </a:r>
            <a:r>
              <a:rPr lang="en-US" dirty="0" err="1"/>
              <a:t>Restemissionen</a:t>
            </a:r>
            <a:r>
              <a:rPr lang="en-US" dirty="0"/>
              <a:t> in </a:t>
            </a:r>
            <a:r>
              <a:rPr lang="en-US" dirty="0" err="1"/>
              <a:t>Tonnen</a:t>
            </a:r>
            <a:r>
              <a:rPr lang="en-US" dirty="0"/>
              <a:t> CO</a:t>
            </a:r>
            <a:r>
              <a:rPr lang="en-US" baseline="-25000" dirty="0"/>
              <a:t>2</a:t>
            </a:r>
            <a:r>
              <a:rPr lang="en-US" dirty="0"/>
              <a:t> </a:t>
            </a:r>
            <a:r>
              <a:rPr lang="en-US" dirty="0" err="1"/>
              <a:t>mit</a:t>
            </a:r>
            <a:r>
              <a:rPr lang="en-US" dirty="0"/>
              <a:t> dem CO</a:t>
            </a:r>
            <a:r>
              <a:rPr lang="en-US" baseline="-25000" dirty="0"/>
              <a:t>2</a:t>
            </a:r>
            <a:r>
              <a:rPr lang="en-US" dirty="0"/>
              <a:t>-Preis </a:t>
            </a:r>
            <a:r>
              <a:rPr lang="en-US" dirty="0" err="1"/>
              <a:t>ergibt</a:t>
            </a:r>
            <a:r>
              <a:rPr lang="en-US" dirty="0"/>
              <a:t> das </a:t>
            </a:r>
            <a:r>
              <a:rPr lang="en-US" dirty="0" err="1"/>
              <a:t>Klimaschutz</a:t>
            </a:r>
            <a:r>
              <a:rPr lang="en-US" dirty="0"/>
              <a:t>-Budget.</a:t>
            </a:r>
            <a:br>
              <a:rPr lang="en-US" dirty="0"/>
            </a:br>
            <a:r>
              <a:rPr lang="en-US" dirty="0"/>
              <a:t>Dieses </a:t>
            </a:r>
            <a:r>
              <a:rPr lang="en-US" dirty="0" err="1"/>
              <a:t>wird</a:t>
            </a:r>
            <a:r>
              <a:rPr lang="en-US" dirty="0"/>
              <a:t> </a:t>
            </a:r>
            <a:r>
              <a:rPr lang="en-US" dirty="0" err="1"/>
              <a:t>dann</a:t>
            </a:r>
            <a:r>
              <a:rPr lang="en-US" dirty="0"/>
              <a:t> </a:t>
            </a:r>
            <a:r>
              <a:rPr lang="en-US" dirty="0" err="1"/>
              <a:t>genutzt</a:t>
            </a:r>
            <a:r>
              <a:rPr lang="en-US" dirty="0"/>
              <a:t>, um </a:t>
            </a:r>
            <a:r>
              <a:rPr lang="en-US" dirty="0" err="1"/>
              <a:t>Reduktionsprojekte</a:t>
            </a:r>
            <a:r>
              <a:rPr lang="en-US" dirty="0"/>
              <a:t> </a:t>
            </a:r>
            <a:r>
              <a:rPr lang="en-US" dirty="0" err="1"/>
              <a:t>zu</a:t>
            </a:r>
            <a:r>
              <a:rPr lang="en-US" dirty="0"/>
              <a:t> </a:t>
            </a:r>
            <a:r>
              <a:rPr lang="en-US" dirty="0" err="1"/>
              <a:t>realisiern</a:t>
            </a:r>
            <a:r>
              <a:rPr lang="en-US" dirty="0"/>
              <a:t>, </a:t>
            </a:r>
            <a:r>
              <a:rPr lang="en-US" dirty="0" err="1"/>
              <a:t>im</a:t>
            </a:r>
            <a:r>
              <a:rPr lang="en-US" dirty="0"/>
              <a:t> </a:t>
            </a:r>
            <a:r>
              <a:rPr lang="en-US" dirty="0" err="1"/>
              <a:t>eigenen</a:t>
            </a:r>
            <a:r>
              <a:rPr lang="en-US" dirty="0"/>
              <a:t> </a:t>
            </a:r>
            <a:r>
              <a:rPr lang="en-US" dirty="0" err="1"/>
              <a:t>Betrieb</a:t>
            </a:r>
            <a:r>
              <a:rPr lang="en-US" dirty="0"/>
              <a:t>, in der </a:t>
            </a:r>
            <a:r>
              <a:rPr lang="en-US" dirty="0" err="1"/>
              <a:t>eigenen</a:t>
            </a:r>
            <a:r>
              <a:rPr lang="en-US" dirty="0"/>
              <a:t> </a:t>
            </a:r>
            <a:r>
              <a:rPr lang="en-US" dirty="0" err="1"/>
              <a:t>Wertschöfpungskette</a:t>
            </a:r>
            <a:r>
              <a:rPr lang="en-US" dirty="0"/>
              <a:t> </a:t>
            </a:r>
            <a:r>
              <a:rPr lang="en-US" dirty="0" err="1"/>
              <a:t>oder</a:t>
            </a:r>
            <a:r>
              <a:rPr lang="en-US" dirty="0"/>
              <a:t> in </a:t>
            </a:r>
            <a:r>
              <a:rPr lang="en-US" dirty="0" err="1"/>
              <a:t>lokalen</a:t>
            </a:r>
            <a:r>
              <a:rPr lang="en-US" dirty="0"/>
              <a:t> </a:t>
            </a:r>
            <a:r>
              <a:rPr lang="en-US" dirty="0" err="1"/>
              <a:t>Klimaschutzprojekten</a:t>
            </a:r>
            <a:r>
              <a:rPr lang="en-US" dirty="0"/>
              <a:t> </a:t>
            </a:r>
            <a:r>
              <a:rPr lang="en-US" dirty="0" err="1"/>
              <a:t>über</a:t>
            </a:r>
            <a:r>
              <a:rPr lang="en-US" dirty="0"/>
              <a:t> den Aachener </a:t>
            </a:r>
            <a:r>
              <a:rPr lang="en-US" dirty="0" err="1"/>
              <a:t>Klimafonds</a:t>
            </a:r>
            <a:r>
              <a:rPr lang="en-US" dirty="0"/>
              <a:t> (in </a:t>
            </a:r>
            <a:r>
              <a:rPr lang="en-US" dirty="0" err="1"/>
              <a:t>Planung</a:t>
            </a:r>
            <a:r>
              <a:rPr lang="en-US" dirty="0"/>
              <a:t>).</a:t>
            </a:r>
          </a:p>
          <a:p>
            <a:endParaRPr lang="en-US" dirty="0"/>
          </a:p>
          <a:p>
            <a:pPr marL="228600" indent="-228600">
              <a:buFont typeface="+mj-lt"/>
              <a:buAutoNum type="arabicPeriod"/>
            </a:pPr>
            <a:r>
              <a:rPr lang="en-US" dirty="0" err="1"/>
              <a:t>Emissionen</a:t>
            </a:r>
            <a:r>
              <a:rPr lang="en-US" dirty="0"/>
              <a:t> in der </a:t>
            </a:r>
            <a:r>
              <a:rPr lang="en-US" dirty="0" err="1"/>
              <a:t>eigenen</a:t>
            </a:r>
            <a:r>
              <a:rPr lang="en-US" dirty="0"/>
              <a:t> </a:t>
            </a:r>
            <a:r>
              <a:rPr lang="en-US" dirty="0" err="1"/>
              <a:t>Organisation</a:t>
            </a:r>
            <a:r>
              <a:rPr lang="en-US" dirty="0"/>
              <a:t> </a:t>
            </a:r>
            <a:r>
              <a:rPr lang="en-US" dirty="0" err="1"/>
              <a:t>senken</a:t>
            </a:r>
            <a:r>
              <a:rPr lang="en-US" dirty="0"/>
              <a:t>, </a:t>
            </a:r>
            <a:r>
              <a:rPr lang="en-US" dirty="0" err="1"/>
              <a:t>z.B.</a:t>
            </a:r>
            <a:r>
              <a:rPr lang="en-US" dirty="0"/>
              <a:t> </a:t>
            </a:r>
            <a:r>
              <a:rPr lang="en-US" dirty="0" err="1"/>
              <a:t>durch</a:t>
            </a:r>
            <a:r>
              <a:rPr lang="en-US" dirty="0"/>
              <a:t> </a:t>
            </a:r>
            <a:r>
              <a:rPr lang="en-US" dirty="0" err="1"/>
              <a:t>Investition</a:t>
            </a:r>
            <a:r>
              <a:rPr lang="en-US" dirty="0"/>
              <a:t> des </a:t>
            </a:r>
            <a:r>
              <a:rPr lang="en-US" dirty="0" err="1"/>
              <a:t>Klimaschutzbudgets</a:t>
            </a:r>
            <a:r>
              <a:rPr lang="en-US" dirty="0"/>
              <a:t> in </a:t>
            </a:r>
            <a:r>
              <a:rPr lang="en-US" dirty="0" err="1"/>
              <a:t>eine</a:t>
            </a:r>
            <a:r>
              <a:rPr lang="en-US" dirty="0"/>
              <a:t> </a:t>
            </a:r>
            <a:r>
              <a:rPr lang="en-US" dirty="0" err="1"/>
              <a:t>Heizungsmodernisierung</a:t>
            </a:r>
            <a:r>
              <a:rPr lang="en-US" dirty="0"/>
              <a:t> </a:t>
            </a:r>
            <a:r>
              <a:rPr lang="en-US" dirty="0" err="1"/>
              <a:t>oder</a:t>
            </a:r>
            <a:r>
              <a:rPr lang="en-US" dirty="0"/>
              <a:t> </a:t>
            </a:r>
            <a:r>
              <a:rPr lang="en-US" dirty="0" err="1"/>
              <a:t>einen</a:t>
            </a:r>
            <a:r>
              <a:rPr lang="en-US" dirty="0"/>
              <a:t> </a:t>
            </a:r>
            <a:r>
              <a:rPr lang="en-US" dirty="0" err="1"/>
              <a:t>zertifizierten</a:t>
            </a:r>
            <a:r>
              <a:rPr lang="en-US" dirty="0"/>
              <a:t> </a:t>
            </a:r>
            <a:r>
              <a:rPr lang="en-US" dirty="0" err="1"/>
              <a:t>Ökostromtarif</a:t>
            </a:r>
            <a:r>
              <a:rPr lang="en-US" dirty="0"/>
              <a:t>, </a:t>
            </a:r>
          </a:p>
          <a:p>
            <a:pPr marL="228600" indent="-228600">
              <a:buFont typeface="+mj-lt"/>
              <a:buAutoNum type="arabicPeriod"/>
            </a:pPr>
            <a:r>
              <a:rPr lang="en-US" dirty="0"/>
              <a:t>Senken der </a:t>
            </a:r>
            <a:r>
              <a:rPr lang="en-US" dirty="0" err="1"/>
              <a:t>Emissionen</a:t>
            </a:r>
            <a:r>
              <a:rPr lang="en-US" dirty="0"/>
              <a:t> in der </a:t>
            </a:r>
            <a:r>
              <a:rPr lang="en-US" dirty="0" err="1"/>
              <a:t>eigenen</a:t>
            </a:r>
            <a:r>
              <a:rPr lang="en-US" dirty="0"/>
              <a:t> </a:t>
            </a:r>
            <a:r>
              <a:rPr lang="en-US" dirty="0" err="1"/>
              <a:t>Lieferkette</a:t>
            </a:r>
            <a:r>
              <a:rPr lang="en-US" dirty="0"/>
              <a:t>, </a:t>
            </a:r>
            <a:r>
              <a:rPr lang="en-US" dirty="0" err="1"/>
              <a:t>z.B.</a:t>
            </a:r>
            <a:r>
              <a:rPr lang="en-US" dirty="0"/>
              <a:t> </a:t>
            </a:r>
            <a:r>
              <a:rPr lang="en-US" dirty="0" err="1"/>
              <a:t>durch</a:t>
            </a:r>
            <a:r>
              <a:rPr lang="en-US" dirty="0"/>
              <a:t> </a:t>
            </a:r>
            <a:r>
              <a:rPr lang="en-US" dirty="0" err="1"/>
              <a:t>Beteiligung</a:t>
            </a:r>
            <a:r>
              <a:rPr lang="en-US" dirty="0"/>
              <a:t> an der E-</a:t>
            </a:r>
            <a:r>
              <a:rPr lang="en-US" dirty="0" err="1"/>
              <a:t>Flotte</a:t>
            </a:r>
            <a:r>
              <a:rPr lang="en-US" dirty="0"/>
              <a:t> </a:t>
            </a:r>
            <a:r>
              <a:rPr lang="en-US" dirty="0" err="1"/>
              <a:t>eines</a:t>
            </a:r>
            <a:r>
              <a:rPr lang="en-US" dirty="0"/>
              <a:t> </a:t>
            </a:r>
            <a:r>
              <a:rPr lang="en-US" dirty="0" err="1"/>
              <a:t>Zulieferers</a:t>
            </a:r>
            <a:r>
              <a:rPr lang="en-US" dirty="0"/>
              <a:t>.. Dies </a:t>
            </a:r>
            <a:r>
              <a:rPr lang="en-US" dirty="0" err="1"/>
              <a:t>nennt</a:t>
            </a:r>
            <a:r>
              <a:rPr lang="en-US" dirty="0"/>
              <a:t> man </a:t>
            </a:r>
            <a:r>
              <a:rPr lang="en-US" dirty="0" err="1"/>
              <a:t>auch</a:t>
            </a:r>
            <a:r>
              <a:rPr lang="en-US" dirty="0"/>
              <a:t> Insetting.</a:t>
            </a:r>
          </a:p>
          <a:p>
            <a:pPr marL="228600" indent="-228600">
              <a:buFont typeface="+mj-lt"/>
              <a:buAutoNum type="arabicPeriod"/>
            </a:pPr>
            <a:r>
              <a:rPr lang="en-US" dirty="0" err="1"/>
              <a:t>Klimaschutzbudget</a:t>
            </a:r>
            <a:r>
              <a:rPr lang="en-US" dirty="0"/>
              <a:t> </a:t>
            </a:r>
            <a:r>
              <a:rPr lang="en-US" dirty="0" err="1"/>
              <a:t>lokal</a:t>
            </a:r>
            <a:r>
              <a:rPr lang="en-US" dirty="0"/>
              <a:t> </a:t>
            </a:r>
            <a:r>
              <a:rPr lang="en-US" dirty="0" err="1"/>
              <a:t>einsetzen</a:t>
            </a:r>
            <a:r>
              <a:rPr lang="en-US" dirty="0"/>
              <a:t>: </a:t>
            </a:r>
            <a:r>
              <a:rPr lang="en-US" dirty="0" err="1"/>
              <a:t>Teile</a:t>
            </a:r>
            <a:r>
              <a:rPr lang="en-US" dirty="0"/>
              <a:t> des </a:t>
            </a:r>
            <a:r>
              <a:rPr lang="en-US" dirty="0" err="1"/>
              <a:t>Klimaschutz</a:t>
            </a:r>
            <a:r>
              <a:rPr lang="en-US" dirty="0"/>
              <a:t>-Budgets, die nicht für </a:t>
            </a:r>
            <a:r>
              <a:rPr lang="en-US" dirty="0" err="1"/>
              <a:t>Reduktionsprojekte</a:t>
            </a:r>
            <a:r>
              <a:rPr lang="en-US" dirty="0"/>
              <a:t> </a:t>
            </a:r>
            <a:r>
              <a:rPr lang="en-US" dirty="0" err="1"/>
              <a:t>oder</a:t>
            </a:r>
            <a:r>
              <a:rPr lang="en-US" dirty="0"/>
              <a:t> </a:t>
            </a:r>
            <a:r>
              <a:rPr lang="en-US" dirty="0" err="1"/>
              <a:t>Insettin</a:t>
            </a:r>
            <a:r>
              <a:rPr lang="en-US" dirty="0"/>
              <a:t> </a:t>
            </a:r>
            <a:r>
              <a:rPr lang="en-US" dirty="0" err="1"/>
              <a:t>ausgegeben</a:t>
            </a:r>
            <a:r>
              <a:rPr lang="en-US" dirty="0"/>
              <a:t> </a:t>
            </a:r>
            <a:r>
              <a:rPr lang="en-US" dirty="0" err="1"/>
              <a:t>werden</a:t>
            </a:r>
            <a:r>
              <a:rPr lang="en-US" dirty="0"/>
              <a:t>, </a:t>
            </a:r>
            <a:r>
              <a:rPr lang="en-US" dirty="0" err="1"/>
              <a:t>können</a:t>
            </a:r>
            <a:r>
              <a:rPr lang="en-US" dirty="0"/>
              <a:t> </a:t>
            </a:r>
            <a:r>
              <a:rPr lang="en-US" dirty="0" err="1"/>
              <a:t>als</a:t>
            </a:r>
            <a:r>
              <a:rPr lang="en-US" dirty="0"/>
              <a:t> </a:t>
            </a:r>
            <a:r>
              <a:rPr lang="en-US" dirty="0" err="1"/>
              <a:t>Klimaschutzspende</a:t>
            </a:r>
            <a:r>
              <a:rPr lang="en-US" dirty="0"/>
              <a:t> </a:t>
            </a:r>
            <a:r>
              <a:rPr lang="en-US" dirty="0" err="1"/>
              <a:t>z.B.</a:t>
            </a:r>
            <a:r>
              <a:rPr lang="en-US" dirty="0"/>
              <a:t> in den </a:t>
            </a:r>
            <a:r>
              <a:rPr lang="en-US" dirty="0" err="1"/>
              <a:t>Klimafonds</a:t>
            </a:r>
            <a:r>
              <a:rPr lang="en-US" dirty="0"/>
              <a:t> der Stadt Aachen </a:t>
            </a:r>
            <a:r>
              <a:rPr lang="en-US" dirty="0" err="1"/>
              <a:t>fließen</a:t>
            </a:r>
            <a:r>
              <a:rPr lang="en-US" dirty="0"/>
              <a:t> (in </a:t>
            </a:r>
            <a:r>
              <a:rPr lang="en-US" dirty="0" err="1"/>
              <a:t>Planung</a:t>
            </a:r>
            <a:r>
              <a:rPr lang="en-US" dirty="0"/>
              <a:t>). Mit dem Geld des </a:t>
            </a:r>
            <a:r>
              <a:rPr lang="en-US" dirty="0" err="1"/>
              <a:t>Klimafonds</a:t>
            </a:r>
            <a:r>
              <a:rPr lang="en-US" dirty="0"/>
              <a:t> </a:t>
            </a:r>
            <a:r>
              <a:rPr lang="en-US" dirty="0" err="1"/>
              <a:t>werden</a:t>
            </a:r>
            <a:r>
              <a:rPr lang="en-US" dirty="0"/>
              <a:t> </a:t>
            </a:r>
            <a:r>
              <a:rPr lang="en-US" dirty="0" err="1"/>
              <a:t>dann</a:t>
            </a:r>
            <a:r>
              <a:rPr lang="en-US" dirty="0"/>
              <a:t> </a:t>
            </a:r>
            <a:r>
              <a:rPr lang="en-US" dirty="0" err="1"/>
              <a:t>lokale</a:t>
            </a:r>
            <a:r>
              <a:rPr lang="en-US" dirty="0"/>
              <a:t> </a:t>
            </a:r>
            <a:r>
              <a:rPr lang="en-US" dirty="0" err="1"/>
              <a:t>Emissionsreduktionsprojekte</a:t>
            </a:r>
            <a:r>
              <a:rPr lang="en-US" dirty="0"/>
              <a:t> (co-)</a:t>
            </a:r>
            <a:r>
              <a:rPr lang="en-US" dirty="0" err="1"/>
              <a:t>finanziert</a:t>
            </a:r>
            <a:r>
              <a:rPr lang="en-US" dirty="0"/>
              <a:t>.</a:t>
            </a:r>
          </a:p>
          <a:p>
            <a:pPr marL="228600" indent="-228600">
              <a:buFont typeface="+mj-lt"/>
              <a:buAutoNum type="arabicPeriod"/>
            </a:pPr>
            <a:endParaRPr lang="en-US" dirty="0"/>
          </a:p>
          <a:p>
            <a:pPr algn="l"/>
            <a:r>
              <a:rPr lang="en-US" dirty="0"/>
              <a:t>Eine </a:t>
            </a:r>
            <a:r>
              <a:rPr lang="en-US" b="1" dirty="0" err="1"/>
              <a:t>ausführliche</a:t>
            </a:r>
            <a:r>
              <a:rPr lang="en-US" b="1" dirty="0"/>
              <a:t> </a:t>
            </a:r>
            <a:r>
              <a:rPr lang="en-US" b="1" dirty="0" err="1"/>
              <a:t>Beschreibung</a:t>
            </a:r>
            <a:r>
              <a:rPr lang="en-US" b="1" dirty="0"/>
              <a:t> </a:t>
            </a:r>
            <a:r>
              <a:rPr lang="en-US" dirty="0"/>
              <a:t>des CARBON</a:t>
            </a:r>
            <a:r>
              <a:rPr lang="en-US" baseline="30000" dirty="0"/>
              <a:t>3</a:t>
            </a:r>
            <a:r>
              <a:rPr lang="en-US" dirty="0"/>
              <a:t> </a:t>
            </a:r>
            <a:r>
              <a:rPr lang="en-US" dirty="0" err="1"/>
              <a:t>Konzepts</a:t>
            </a:r>
            <a:r>
              <a:rPr lang="en-US" dirty="0"/>
              <a:t> </a:t>
            </a:r>
            <a:r>
              <a:rPr lang="en-US" dirty="0" err="1"/>
              <a:t>findet</a:t>
            </a:r>
            <a:r>
              <a:rPr lang="en-US" dirty="0"/>
              <a:t> </a:t>
            </a:r>
            <a:r>
              <a:rPr lang="en-US" dirty="0" err="1"/>
              <a:t>sich</a:t>
            </a:r>
            <a:r>
              <a:rPr lang="en-US" dirty="0"/>
              <a:t> </a:t>
            </a:r>
            <a:r>
              <a:rPr lang="en-US" dirty="0" err="1"/>
              <a:t>im</a:t>
            </a:r>
            <a:r>
              <a:rPr lang="en-US" dirty="0"/>
              <a:t> “</a:t>
            </a:r>
            <a:r>
              <a:rPr lang="de-DE" sz="1800" b="1" dirty="0">
                <a:solidFill>
                  <a:srgbClr val="1A5C38"/>
                </a:solidFill>
                <a:effectLst/>
                <a:latin typeface="Calibri" panose="020F0502020204030204" pitchFamily="34" charset="0"/>
                <a:ea typeface="Calibri" panose="020F0502020204030204" pitchFamily="34" charset="0"/>
              </a:rPr>
              <a:t>CARBON³ -</a:t>
            </a:r>
            <a:r>
              <a:rPr lang="de-DE" sz="1800" b="1" dirty="0">
                <a:solidFill>
                  <a:srgbClr val="2E7D52"/>
                </a:solidFill>
                <a:effectLst/>
                <a:latin typeface="Calibri" panose="020F0502020204030204" pitchFamily="34" charset="0"/>
                <a:ea typeface="Calibri" panose="020F0502020204030204" pitchFamily="34" charset="0"/>
              </a:rPr>
              <a:t>Gemeinsam Klima schützen – in Aachen. </a:t>
            </a:r>
            <a:r>
              <a:rPr lang="de-DE" sz="1800" b="1" dirty="0">
                <a:solidFill>
                  <a:srgbClr val="595959"/>
                </a:solidFill>
                <a:effectLst/>
                <a:latin typeface="Calibri" panose="020F0502020204030204" pitchFamily="34" charset="0"/>
                <a:ea typeface="Calibri" panose="020F0502020204030204" pitchFamily="34" charset="0"/>
              </a:rPr>
              <a:t>Ein Handbuch für Privatpersonen, Vereine und Unternehmen</a:t>
            </a:r>
            <a:r>
              <a:rPr lang="en-US" dirty="0"/>
              <a:t>” </a:t>
            </a:r>
            <a:r>
              <a:rPr lang="en-US" dirty="0" err="1"/>
              <a:t>im</a:t>
            </a:r>
            <a:r>
              <a:rPr lang="en-US" dirty="0"/>
              <a:t> </a:t>
            </a:r>
            <a:r>
              <a:rPr lang="en-US" dirty="0" err="1"/>
              <a:t>Downloadbereich</a:t>
            </a:r>
            <a:r>
              <a:rPr lang="en-US" dirty="0"/>
              <a:t> der </a:t>
            </a:r>
            <a:r>
              <a:rPr lang="en-US" dirty="0" err="1"/>
              <a:t>Webseite</a:t>
            </a:r>
            <a:r>
              <a:rPr lang="en-US" dirty="0"/>
              <a:t> www.klimaneutrales-Aachen-2030.de.</a:t>
            </a:r>
          </a:p>
        </p:txBody>
      </p:sp>
      <p:sp>
        <p:nvSpPr>
          <p:cNvPr id="4" name="Slide Number Placeholder 3">
            <a:extLst>
              <a:ext uri="{FF2B5EF4-FFF2-40B4-BE49-F238E27FC236}">
                <a16:creationId xmlns:a16="http://schemas.microsoft.com/office/drawing/2014/main" id="{8C482072-13C5-4D8D-E6CF-4933F3C17CB1}"/>
              </a:ext>
            </a:extLst>
          </p:cNvPr>
          <p:cNvSpPr>
            <a:spLocks noGrp="1"/>
          </p:cNvSpPr>
          <p:nvPr>
            <p:ph type="sldNum" sz="quarter" idx="5"/>
          </p:nvPr>
        </p:nvSpPr>
        <p:spPr/>
        <p:txBody>
          <a:bodyPr/>
          <a:lstStyle/>
          <a:p>
            <a:fld id="{AB779218-E9B3-4BA0-B114-61CFBEEBF7BC}" type="slidenum">
              <a:t>9</a:t>
            </a:fld>
            <a:endParaRPr lang="en-US"/>
          </a:p>
        </p:txBody>
      </p:sp>
    </p:spTree>
    <p:extLst>
      <p:ext uri="{BB962C8B-B14F-4D97-AF65-F5344CB8AC3E}">
        <p14:creationId xmlns:p14="http://schemas.microsoft.com/office/powerpoint/2010/main" val="1554651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4D256-BB1B-9A5C-CB05-B7D0357FF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B1B88-E4D3-E786-B5BE-F646FCC98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EB459-A1C2-C8C9-30A7-ECEDAA701869}"/>
              </a:ext>
            </a:extLst>
          </p:cNvPr>
          <p:cNvSpPr>
            <a:spLocks noGrp="1"/>
          </p:cNvSpPr>
          <p:nvPr>
            <p:ph type="body" idx="1"/>
          </p:nvPr>
        </p:nvSpPr>
        <p:spPr/>
        <p:txBody>
          <a:bodyPr/>
          <a:lstStyle/>
          <a:p>
            <a:pPr fontAlgn="base">
              <a:buFont typeface="Wingdings" panose="05000000000000000000" pitchFamily="2" charset="2"/>
              <a:buNone/>
            </a:pPr>
            <a:r>
              <a:rPr lang="en-US" i="0" dirty="0" err="1"/>
              <a:t>Welche</a:t>
            </a:r>
            <a:r>
              <a:rPr lang="en-US" i="0" dirty="0"/>
              <a:t> Wege </a:t>
            </a:r>
            <a:r>
              <a:rPr lang="en-US" i="0" dirty="0" err="1"/>
              <a:t>gibt</a:t>
            </a:r>
            <a:r>
              <a:rPr lang="en-US" i="0" dirty="0"/>
              <a:t> es, </a:t>
            </a:r>
            <a:r>
              <a:rPr lang="en-US" i="0" dirty="0" err="1"/>
              <a:t>Klimaschutzaktivitäten</a:t>
            </a:r>
            <a:r>
              <a:rPr lang="en-US" i="0" dirty="0"/>
              <a:t> </a:t>
            </a:r>
            <a:r>
              <a:rPr lang="en-US" i="0" dirty="0" err="1"/>
              <a:t>zu</a:t>
            </a:r>
            <a:r>
              <a:rPr lang="en-US" i="0" dirty="0"/>
              <a:t> gestalten?</a:t>
            </a:r>
            <a:br>
              <a:rPr lang="en-US" i="0" dirty="0"/>
            </a:br>
            <a:r>
              <a:rPr lang="en-US" i="0" dirty="0" err="1"/>
              <a:t>Im</a:t>
            </a:r>
            <a:r>
              <a:rPr lang="en-US" i="0" dirty="0"/>
              <a:t> </a:t>
            </a:r>
            <a:r>
              <a:rPr lang="en-US" i="0" dirty="0" err="1"/>
              <a:t>folgenden</a:t>
            </a:r>
            <a:r>
              <a:rPr lang="en-US" i="0" dirty="0"/>
              <a:t> </a:t>
            </a:r>
            <a:r>
              <a:rPr lang="en-US" i="0" dirty="0" err="1"/>
              <a:t>werden</a:t>
            </a:r>
            <a:r>
              <a:rPr lang="en-US" i="0" dirty="0"/>
              <a:t> </a:t>
            </a:r>
            <a:r>
              <a:rPr lang="en-US" b="1" i="0" dirty="0"/>
              <a:t>vier </a:t>
            </a:r>
            <a:r>
              <a:rPr lang="en-US" b="1" i="0" dirty="0" err="1"/>
              <a:t>Typen</a:t>
            </a:r>
            <a:r>
              <a:rPr lang="en-US" b="1" i="0" dirty="0"/>
              <a:t> von </a:t>
            </a:r>
            <a:r>
              <a:rPr lang="en-US" b="1" i="0" dirty="0" err="1"/>
              <a:t>Aktivitäten</a:t>
            </a:r>
            <a:r>
              <a:rPr lang="en-US" b="1" i="0" dirty="0"/>
              <a:t> </a:t>
            </a:r>
            <a:r>
              <a:rPr lang="en-US" b="1" i="0" dirty="0" err="1"/>
              <a:t>vorgestellt</a:t>
            </a:r>
            <a:r>
              <a:rPr lang="en-US" b="1" i="0" dirty="0"/>
              <a:t> </a:t>
            </a:r>
            <a:r>
              <a:rPr lang="en-US" i="0" dirty="0"/>
              <a:t>– </a:t>
            </a:r>
            <a:r>
              <a:rPr lang="en-US" i="0" dirty="0" err="1"/>
              <a:t>sortiert</a:t>
            </a:r>
            <a:r>
              <a:rPr lang="en-US" i="0" dirty="0"/>
              <a:t> </a:t>
            </a:r>
            <a:r>
              <a:rPr lang="en-US" i="0" dirty="0" err="1"/>
              <a:t>nach</a:t>
            </a:r>
            <a:r>
              <a:rPr lang="en-US" i="0" dirty="0"/>
              <a:t> </a:t>
            </a:r>
            <a:r>
              <a:rPr lang="en-US" i="0" dirty="0" err="1"/>
              <a:t>zunehmenden</a:t>
            </a:r>
            <a:r>
              <a:rPr lang="en-US" i="0" dirty="0"/>
              <a:t> </a:t>
            </a:r>
            <a:r>
              <a:rPr lang="en-US" i="0" dirty="0" err="1"/>
              <a:t>Umsetzungsaufwand</a:t>
            </a:r>
            <a:r>
              <a:rPr lang="en-US" i="0" dirty="0"/>
              <a:t>.</a:t>
            </a:r>
          </a:p>
          <a:p>
            <a:pPr fontAlgn="base">
              <a:buFont typeface="Wingdings" panose="05000000000000000000" pitchFamily="2" charset="2"/>
              <a:buNone/>
            </a:pPr>
            <a:endParaRPr lang="en-US" i="0" dirty="0"/>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lang="en-US" i="0" dirty="0"/>
              <a:t>Die </a:t>
            </a:r>
            <a:r>
              <a:rPr lang="en-US" i="0" dirty="0" err="1"/>
              <a:t>beiden</a:t>
            </a:r>
            <a:r>
              <a:rPr lang="en-US" i="0" dirty="0"/>
              <a:t> </a:t>
            </a:r>
            <a:r>
              <a:rPr lang="en-US" i="0" dirty="0" err="1"/>
              <a:t>ersten</a:t>
            </a:r>
            <a:r>
              <a:rPr lang="en-US" i="0" dirty="0"/>
              <a:t> </a:t>
            </a:r>
            <a:r>
              <a:rPr lang="en-US" i="0" dirty="0" err="1"/>
              <a:t>sind</a:t>
            </a:r>
            <a:r>
              <a:rPr lang="en-US" i="0" dirty="0"/>
              <a:t> </a:t>
            </a:r>
            <a:r>
              <a:rPr lang="en-US" b="1" i="0" dirty="0" err="1"/>
              <a:t>Reduktionsaktivitäten</a:t>
            </a:r>
            <a:r>
              <a:rPr lang="en-US" i="0" dirty="0"/>
              <a:t>. Die Aachener </a:t>
            </a:r>
            <a:r>
              <a:rPr lang="en-US" i="0" dirty="0" err="1"/>
              <a:t>Stadtgesellschaft</a:t>
            </a:r>
            <a:r>
              <a:rPr lang="en-US" i="0" dirty="0"/>
              <a:t> muss 80% </a:t>
            </a:r>
            <a:r>
              <a:rPr lang="en-US" i="0" dirty="0" err="1"/>
              <a:t>ihrer</a:t>
            </a:r>
            <a:r>
              <a:rPr lang="en-US" i="0" dirty="0"/>
              <a:t> </a:t>
            </a:r>
            <a:r>
              <a:rPr lang="en-US" i="0" dirty="0" err="1"/>
              <a:t>Emissionen</a:t>
            </a:r>
            <a:r>
              <a:rPr lang="en-US" i="0" dirty="0"/>
              <a:t> </a:t>
            </a:r>
            <a:r>
              <a:rPr lang="en-US" i="0" dirty="0" err="1"/>
              <a:t>reduzieren</a:t>
            </a:r>
            <a:r>
              <a:rPr lang="en-US" i="0" dirty="0"/>
              <a:t>. Hier </a:t>
            </a:r>
            <a:r>
              <a:rPr lang="en-US" i="0" dirty="0" err="1"/>
              <a:t>ist</a:t>
            </a:r>
            <a:r>
              <a:rPr lang="en-US" i="0" dirty="0"/>
              <a:t> also </a:t>
            </a:r>
            <a:r>
              <a:rPr lang="en-US" i="0" dirty="0" err="1"/>
              <a:t>viel</a:t>
            </a:r>
            <a:r>
              <a:rPr lang="en-US" i="0" dirty="0"/>
              <a:t> </a:t>
            </a:r>
            <a:r>
              <a:rPr lang="en-US" i="0" dirty="0" err="1"/>
              <a:t>zu</a:t>
            </a:r>
            <a:r>
              <a:rPr lang="en-US" i="0" dirty="0"/>
              <a:t> tun. Dies </a:t>
            </a:r>
            <a:r>
              <a:rPr lang="en-US" i="0" dirty="0" err="1"/>
              <a:t>sind</a:t>
            </a:r>
            <a:r>
              <a:rPr lang="en-US" i="0" dirty="0"/>
              <a:t> </a:t>
            </a:r>
            <a:r>
              <a:rPr lang="en-US" i="0" dirty="0" err="1"/>
              <a:t>aber</a:t>
            </a:r>
            <a:r>
              <a:rPr lang="en-US" i="0" dirty="0"/>
              <a:t> </a:t>
            </a:r>
            <a:r>
              <a:rPr lang="en-US" i="0" dirty="0" err="1"/>
              <a:t>auch</a:t>
            </a:r>
            <a:r>
              <a:rPr lang="en-US" i="0" dirty="0"/>
              <a:t> die </a:t>
            </a:r>
            <a:r>
              <a:rPr lang="en-US" i="1" dirty="0"/>
              <a:t>Low hanging fruits, </a:t>
            </a:r>
            <a:r>
              <a:rPr lang="en-US" i="0" dirty="0"/>
              <a:t>die es gilt </a:t>
            </a:r>
            <a:r>
              <a:rPr lang="en-US" dirty="0" err="1"/>
              <a:t>weiter</a:t>
            </a:r>
            <a:r>
              <a:rPr lang="en-US" dirty="0"/>
              <a:t> </a:t>
            </a:r>
            <a:r>
              <a:rPr lang="en-US" dirty="0" err="1"/>
              <a:t>zu</a:t>
            </a:r>
            <a:r>
              <a:rPr lang="en-US" dirty="0"/>
              <a:t> </a:t>
            </a:r>
            <a:r>
              <a:rPr lang="en-US" dirty="0" err="1"/>
              <a:t>forcieren</a:t>
            </a:r>
            <a:r>
              <a:rPr lang="en-US" dirty="0"/>
              <a:t> und </a:t>
            </a:r>
            <a:r>
              <a:rPr lang="en-US" dirty="0" err="1"/>
              <a:t>umzusetzen</a:t>
            </a:r>
            <a:r>
              <a:rPr lang="en-US" dirty="0"/>
              <a:t>. Die </a:t>
            </a:r>
            <a:r>
              <a:rPr lang="en-US" dirty="0" err="1">
                <a:sym typeface="Wingdings" panose="05000000000000000000" pitchFamily="2" charset="2"/>
              </a:rPr>
              <a:t>Zielgruppe</a:t>
            </a:r>
            <a:r>
              <a:rPr lang="en-US" dirty="0">
                <a:sym typeface="Wingdings" panose="05000000000000000000" pitchFamily="2" charset="2"/>
              </a:rPr>
              <a:t> für </a:t>
            </a:r>
            <a:r>
              <a:rPr lang="en-US" dirty="0" err="1">
                <a:sym typeface="Wingdings" panose="05000000000000000000" pitchFamily="2" charset="2"/>
              </a:rPr>
              <a:t>diese</a:t>
            </a:r>
            <a:r>
              <a:rPr lang="en-US" dirty="0">
                <a:sym typeface="Wingdings" panose="05000000000000000000" pitchFamily="2" charset="2"/>
              </a:rPr>
              <a:t> </a:t>
            </a:r>
            <a:r>
              <a:rPr lang="en-US" dirty="0" err="1">
                <a:sym typeface="Wingdings" panose="05000000000000000000" pitchFamily="2" charset="2"/>
              </a:rPr>
              <a:t>Aktivitäten</a:t>
            </a:r>
            <a:r>
              <a:rPr lang="en-US" dirty="0">
                <a:sym typeface="Wingdings" panose="05000000000000000000" pitchFamily="2" charset="2"/>
              </a:rPr>
              <a:t> </a:t>
            </a:r>
            <a:r>
              <a:rPr lang="en-US" dirty="0" err="1">
                <a:sym typeface="Wingdings" panose="05000000000000000000" pitchFamily="2" charset="2"/>
              </a:rPr>
              <a:t>sind</a:t>
            </a:r>
            <a:r>
              <a:rPr lang="en-US" dirty="0">
                <a:sym typeface="Wingdings" panose="05000000000000000000" pitchFamily="2" charset="2"/>
              </a:rPr>
              <a:t> alle Bürger:innen und Partner:innen des Aachener </a:t>
            </a:r>
            <a:r>
              <a:rPr lang="en-US" dirty="0" err="1">
                <a:sym typeface="Wingdings" panose="05000000000000000000" pitchFamily="2" charset="2"/>
              </a:rPr>
              <a:t>Klimastadtvertrags</a:t>
            </a:r>
            <a:r>
              <a:rPr lang="en-US" dirty="0">
                <a:sym typeface="Wingdings" panose="05000000000000000000" pitchFamily="2" charset="2"/>
              </a:rPr>
              <a:t>.</a:t>
            </a:r>
          </a:p>
          <a:p>
            <a:pPr fontAlgn="base">
              <a:buFont typeface="Wingdings" panose="05000000000000000000" pitchFamily="2" charset="2"/>
              <a:buNone/>
            </a:pPr>
            <a:endParaRPr lang="en-US" i="0" dirty="0"/>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r>
              <a:rPr lang="en-US" i="0" dirty="0" err="1"/>
              <a:t>Einfache</a:t>
            </a:r>
            <a:r>
              <a:rPr lang="en-US" i="0" dirty="0"/>
              <a:t> </a:t>
            </a:r>
            <a:r>
              <a:rPr lang="en-US" i="0" dirty="0" err="1"/>
              <a:t>Maßnahmen</a:t>
            </a:r>
            <a:r>
              <a:rPr lang="en-US" i="0" dirty="0"/>
              <a:t> </a:t>
            </a:r>
            <a:r>
              <a:rPr lang="en-US" i="0" dirty="0" err="1"/>
              <a:t>wie</a:t>
            </a:r>
            <a:r>
              <a:rPr lang="en-US" i="0" dirty="0"/>
              <a:t> die </a:t>
            </a:r>
            <a:r>
              <a:rPr lang="en-US" b="1" i="0" dirty="0" err="1"/>
              <a:t>Verringerung</a:t>
            </a:r>
            <a:r>
              <a:rPr lang="en-US" b="1" i="0" dirty="0"/>
              <a:t> der </a:t>
            </a:r>
            <a:r>
              <a:rPr lang="en-US" b="1" i="0" dirty="0" err="1"/>
              <a:t>Heiztemperatur</a:t>
            </a:r>
            <a:r>
              <a:rPr lang="en-US" b="1" i="0" dirty="0"/>
              <a:t> </a:t>
            </a:r>
            <a:r>
              <a:rPr lang="en-US" i="0" dirty="0"/>
              <a:t>um 1°C </a:t>
            </a:r>
            <a:r>
              <a:rPr lang="en-US" i="0" dirty="0" err="1"/>
              <a:t>oder</a:t>
            </a:r>
            <a:r>
              <a:rPr lang="en-US" i="0" dirty="0"/>
              <a:t> die </a:t>
            </a:r>
            <a:r>
              <a:rPr lang="en-US" b="1" i="0" dirty="0" err="1"/>
              <a:t>Nutzung</a:t>
            </a:r>
            <a:r>
              <a:rPr lang="en-US" b="1" i="0" dirty="0"/>
              <a:t> des </a:t>
            </a:r>
            <a:r>
              <a:rPr lang="en-US" b="1" i="0" dirty="0" err="1"/>
              <a:t>Fahrrads</a:t>
            </a:r>
            <a:r>
              <a:rPr lang="en-US" b="1" i="0" dirty="0"/>
              <a:t> </a:t>
            </a:r>
            <a:r>
              <a:rPr lang="en-US" i="0" dirty="0" err="1"/>
              <a:t>anstelle</a:t>
            </a:r>
            <a:r>
              <a:rPr lang="en-US" i="0" dirty="0"/>
              <a:t> des Autos für </a:t>
            </a:r>
            <a:r>
              <a:rPr lang="en-US" i="0" dirty="0" err="1"/>
              <a:t>kurze</a:t>
            </a:r>
            <a:r>
              <a:rPr lang="en-US" i="0" dirty="0"/>
              <a:t> Wege, </a:t>
            </a:r>
            <a:r>
              <a:rPr lang="en-US" i="0" dirty="0" err="1"/>
              <a:t>führen</a:t>
            </a:r>
            <a:r>
              <a:rPr lang="en-US" i="0" dirty="0"/>
              <a:t> in der Regel </a:t>
            </a:r>
            <a:r>
              <a:rPr lang="en-US" i="0" dirty="0" err="1"/>
              <a:t>sowohl</a:t>
            </a:r>
            <a:r>
              <a:rPr lang="en-US" i="0" dirty="0"/>
              <a:t> </a:t>
            </a:r>
            <a:r>
              <a:rPr lang="en-US" i="0" dirty="0" err="1"/>
              <a:t>zur</a:t>
            </a:r>
            <a:r>
              <a:rPr lang="en-US" i="0" dirty="0"/>
              <a:t> </a:t>
            </a:r>
            <a:r>
              <a:rPr lang="en-US" b="1" i="0" dirty="0" err="1"/>
              <a:t>Senkung</a:t>
            </a:r>
            <a:r>
              <a:rPr lang="en-US" b="1" i="0" dirty="0"/>
              <a:t> von </a:t>
            </a:r>
            <a:r>
              <a:rPr lang="en-US" b="1" i="0" dirty="0" err="1"/>
              <a:t>Emissionen</a:t>
            </a:r>
            <a:r>
              <a:rPr lang="en-US" b="1" i="1" dirty="0"/>
              <a:t> </a:t>
            </a:r>
            <a:r>
              <a:rPr lang="en-US" i="0" dirty="0" err="1"/>
              <a:t>als</a:t>
            </a:r>
            <a:r>
              <a:rPr lang="en-US" i="0" dirty="0"/>
              <a:t> auf </a:t>
            </a:r>
            <a:r>
              <a:rPr lang="en-US" i="0" dirty="0" err="1"/>
              <a:t>zu</a:t>
            </a:r>
            <a:r>
              <a:rPr lang="en-US" i="0" dirty="0"/>
              <a:t> </a:t>
            </a:r>
            <a:r>
              <a:rPr lang="en-US" i="0" dirty="0" err="1"/>
              <a:t>Kostensenkung</a:t>
            </a:r>
            <a:r>
              <a:rPr lang="en-US" i="0" dirty="0"/>
              <a:t>. </a:t>
            </a:r>
            <a:r>
              <a:rPr lang="en-US" i="0" dirty="0" err="1"/>
              <a:t>Diese</a:t>
            </a:r>
            <a:r>
              <a:rPr lang="en-US" i="0" dirty="0"/>
              <a:t> </a:t>
            </a:r>
            <a:r>
              <a:rPr lang="en-US" i="0" dirty="0" err="1"/>
              <a:t>Maßnahmen</a:t>
            </a:r>
            <a:r>
              <a:rPr lang="en-US" i="0" dirty="0"/>
              <a:t> </a:t>
            </a:r>
            <a:r>
              <a:rPr lang="en-US" i="0" dirty="0" err="1"/>
              <a:t>sind</a:t>
            </a:r>
            <a:r>
              <a:rPr lang="en-US" i="0" dirty="0"/>
              <a:t> also </a:t>
            </a:r>
            <a:r>
              <a:rPr lang="en-US" i="0" dirty="0" err="1"/>
              <a:t>sowohl</a:t>
            </a:r>
            <a:r>
              <a:rPr lang="en-US" i="0" dirty="0"/>
              <a:t> </a:t>
            </a:r>
            <a:r>
              <a:rPr lang="en-US" i="0" dirty="0" err="1"/>
              <a:t>ökonomisch</a:t>
            </a:r>
            <a:r>
              <a:rPr lang="en-US" i="0" dirty="0"/>
              <a:t>, </a:t>
            </a:r>
            <a:r>
              <a:rPr lang="en-US" i="0" dirty="0" err="1"/>
              <a:t>als</a:t>
            </a:r>
            <a:r>
              <a:rPr lang="en-US" i="0" dirty="0"/>
              <a:t> </a:t>
            </a:r>
            <a:r>
              <a:rPr lang="en-US" i="0" dirty="0" err="1"/>
              <a:t>auch</a:t>
            </a:r>
            <a:r>
              <a:rPr lang="en-US" i="0" dirty="0"/>
              <a:t> </a:t>
            </a:r>
            <a:r>
              <a:rPr lang="en-US" i="0" dirty="0" err="1"/>
              <a:t>ökologisch</a:t>
            </a:r>
            <a:r>
              <a:rPr lang="en-US" i="0" dirty="0"/>
              <a:t> </a:t>
            </a:r>
            <a:r>
              <a:rPr lang="en-US" i="0" dirty="0" err="1"/>
              <a:t>sehr</a:t>
            </a:r>
            <a:r>
              <a:rPr lang="en-US" i="0" dirty="0"/>
              <a:t> </a:t>
            </a:r>
            <a:r>
              <a:rPr lang="en-US" i="0" dirty="0" err="1"/>
              <a:t>sinnvoll</a:t>
            </a:r>
            <a:r>
              <a:rPr lang="en-US" i="0" dirty="0"/>
              <a:t> (s. </a:t>
            </a:r>
            <a:r>
              <a:rPr lang="en-US" i="0" dirty="0" err="1"/>
              <a:t>auch</a:t>
            </a:r>
            <a:r>
              <a:rPr lang="en-US" i="0" dirty="0"/>
              <a:t> </a:t>
            </a:r>
            <a:r>
              <a:rPr lang="en-US" i="0" dirty="0" err="1"/>
              <a:t>Punkt</a:t>
            </a:r>
            <a:r>
              <a:rPr lang="en-US" i="0" dirty="0"/>
              <a:t> 1 </a:t>
            </a:r>
            <a:r>
              <a:rPr lang="en-US" dirty="0"/>
              <a:t>CARBON</a:t>
            </a:r>
            <a:r>
              <a:rPr lang="en-US" baseline="30000" dirty="0"/>
              <a:t>3</a:t>
            </a:r>
            <a:r>
              <a:rPr lang="en-US" i="0" baseline="30000" dirty="0"/>
              <a:t> </a:t>
            </a:r>
            <a:r>
              <a:rPr lang="en-US" i="0" baseline="0" dirty="0" err="1"/>
              <a:t>Konzept</a:t>
            </a:r>
            <a:r>
              <a:rPr lang="en-US" i="0" baseline="0" dirty="0"/>
              <a:t>).</a:t>
            </a:r>
            <a:endParaRPr lang="en-US" i="0" dirty="0"/>
          </a:p>
          <a:p>
            <a:pPr marL="228600" marR="0" lvl="0" indent="-228600" algn="l" defTabSz="914400" rtl="0" eaLnBrk="1" fontAlgn="base" latinLnBrk="0" hangingPunct="1">
              <a:lnSpc>
                <a:spcPct val="100000"/>
              </a:lnSpc>
              <a:spcBef>
                <a:spcPts val="0"/>
              </a:spcBef>
              <a:spcAft>
                <a:spcPts val="0"/>
              </a:spcAft>
              <a:buClrTx/>
              <a:buSzTx/>
              <a:buFont typeface="+mj-lt"/>
              <a:buAutoNum type="arabicPeriod"/>
              <a:tabLst/>
              <a:defRPr/>
            </a:pPr>
            <a:r>
              <a:rPr lang="en-US" i="0" dirty="0" err="1"/>
              <a:t>Etwas</a:t>
            </a:r>
            <a:r>
              <a:rPr lang="en-US" i="0" dirty="0"/>
              <a:t> </a:t>
            </a:r>
            <a:r>
              <a:rPr lang="en-US" i="0" dirty="0" err="1"/>
              <a:t>schwieriger</a:t>
            </a:r>
            <a:r>
              <a:rPr lang="en-US" i="0" dirty="0"/>
              <a:t>, </a:t>
            </a:r>
            <a:r>
              <a:rPr lang="en-US" i="0" dirty="0" err="1"/>
              <a:t>aber</a:t>
            </a:r>
            <a:r>
              <a:rPr lang="en-US" i="0" dirty="0"/>
              <a:t> in der Regel </a:t>
            </a:r>
            <a:r>
              <a:rPr lang="en-US" i="0" dirty="0" err="1"/>
              <a:t>mittelfristig</a:t>
            </a:r>
            <a:r>
              <a:rPr lang="en-US" i="0" dirty="0"/>
              <a:t> </a:t>
            </a:r>
            <a:r>
              <a:rPr lang="en-US" i="0" dirty="0" err="1"/>
              <a:t>auch</a:t>
            </a:r>
            <a:r>
              <a:rPr lang="en-US" i="0" dirty="0"/>
              <a:t> </a:t>
            </a:r>
            <a:r>
              <a:rPr lang="en-US" i="0" dirty="0" err="1"/>
              <a:t>ökonomisch</a:t>
            </a:r>
            <a:r>
              <a:rPr lang="en-US" i="0" dirty="0"/>
              <a:t> </a:t>
            </a:r>
            <a:r>
              <a:rPr lang="en-US" i="0" dirty="0" err="1"/>
              <a:t>sinnvoll</a:t>
            </a:r>
            <a:r>
              <a:rPr lang="en-US" i="0" dirty="0"/>
              <a:t> </a:t>
            </a:r>
            <a:r>
              <a:rPr lang="en-US" i="0" dirty="0" err="1"/>
              <a:t>sind</a:t>
            </a:r>
            <a:r>
              <a:rPr lang="en-US" i="0" dirty="0"/>
              <a:t> </a:t>
            </a:r>
            <a:r>
              <a:rPr lang="en-US" i="0" dirty="0" err="1"/>
              <a:t>Investitionen</a:t>
            </a:r>
            <a:r>
              <a:rPr lang="en-US" i="0" dirty="0"/>
              <a:t> in die </a:t>
            </a:r>
            <a:r>
              <a:rPr lang="en-US" b="1" i="0" dirty="0" err="1"/>
              <a:t>Vermeidung</a:t>
            </a:r>
            <a:r>
              <a:rPr lang="en-US" b="1" i="0" dirty="0"/>
              <a:t> von </a:t>
            </a:r>
            <a:r>
              <a:rPr lang="en-US" b="1" i="0" dirty="0" err="1"/>
              <a:t>Emissionen</a:t>
            </a:r>
            <a:r>
              <a:rPr lang="en-US" b="1" i="1" dirty="0"/>
              <a:t>. </a:t>
            </a:r>
            <a:r>
              <a:rPr lang="en-US" b="0" i="0" dirty="0"/>
              <a:t>Dies </a:t>
            </a:r>
            <a:r>
              <a:rPr lang="en-US" b="0" i="0" dirty="0" err="1"/>
              <a:t>kann</a:t>
            </a:r>
            <a:r>
              <a:rPr lang="en-US" b="0" i="0" dirty="0"/>
              <a:t> die </a:t>
            </a:r>
            <a:r>
              <a:rPr lang="en-US" b="0" i="0" dirty="0" err="1"/>
              <a:t>Umstellung</a:t>
            </a:r>
            <a:r>
              <a:rPr lang="en-US" b="0" i="0" dirty="0"/>
              <a:t> des </a:t>
            </a:r>
            <a:r>
              <a:rPr lang="en-US" b="0" i="0" dirty="0" err="1"/>
              <a:t>Fuhrparks</a:t>
            </a:r>
            <a:r>
              <a:rPr lang="en-US" b="0" i="0" dirty="0"/>
              <a:t> auf </a:t>
            </a:r>
            <a:r>
              <a:rPr lang="en-US" b="1" i="0" dirty="0" err="1"/>
              <a:t>Elektromobilität</a:t>
            </a:r>
            <a:r>
              <a:rPr lang="en-US" b="0" i="0" dirty="0"/>
              <a:t> sein, </a:t>
            </a:r>
            <a:r>
              <a:rPr lang="en-US" b="0" i="0" dirty="0" err="1"/>
              <a:t>oder</a:t>
            </a:r>
            <a:r>
              <a:rPr lang="en-US" b="0" i="0" dirty="0"/>
              <a:t> </a:t>
            </a:r>
            <a:r>
              <a:rPr lang="en-US" b="0" i="0" dirty="0" err="1"/>
              <a:t>Investionen</a:t>
            </a:r>
            <a:r>
              <a:rPr lang="en-US" b="0" i="0" dirty="0"/>
              <a:t> in </a:t>
            </a:r>
            <a:r>
              <a:rPr lang="en-US" b="1" i="0" dirty="0" err="1"/>
              <a:t>Photovoltaik</a:t>
            </a:r>
            <a:r>
              <a:rPr lang="en-US" b="0" i="0" dirty="0"/>
              <a:t> und </a:t>
            </a:r>
            <a:r>
              <a:rPr lang="en-US" b="0" i="0" dirty="0" err="1"/>
              <a:t>Heizen</a:t>
            </a:r>
            <a:r>
              <a:rPr lang="en-US" b="0" i="0" dirty="0"/>
              <a:t> </a:t>
            </a:r>
            <a:r>
              <a:rPr lang="en-US" b="0" i="0" dirty="0" err="1"/>
              <a:t>mit</a:t>
            </a:r>
            <a:r>
              <a:rPr lang="en-US" b="0" i="0" dirty="0"/>
              <a:t> </a:t>
            </a:r>
            <a:r>
              <a:rPr lang="en-US" b="1" i="0" dirty="0" err="1"/>
              <a:t>Wärmepumpe</a:t>
            </a:r>
            <a:r>
              <a:rPr lang="en-US" b="0" i="0" dirty="0"/>
              <a:t>. Auch </a:t>
            </a:r>
            <a:r>
              <a:rPr lang="en-US" b="0" i="0" dirty="0" err="1"/>
              <a:t>Verhaltensänderungen</a:t>
            </a:r>
            <a:r>
              <a:rPr lang="en-US" b="0" i="0" dirty="0"/>
              <a:t> </a:t>
            </a:r>
            <a:r>
              <a:rPr lang="en-US" b="0" i="0" dirty="0" err="1"/>
              <a:t>wie</a:t>
            </a:r>
            <a:r>
              <a:rPr lang="en-US" b="0" i="0" dirty="0"/>
              <a:t> die </a:t>
            </a:r>
            <a:r>
              <a:rPr lang="en-US" b="0" i="0" dirty="0" err="1"/>
              <a:t>Stimulierung</a:t>
            </a:r>
            <a:r>
              <a:rPr lang="en-US" b="0" i="0" dirty="0"/>
              <a:t> von </a:t>
            </a:r>
            <a:r>
              <a:rPr lang="en-US" b="0" i="0" dirty="0" err="1"/>
              <a:t>Fahrradfahren</a:t>
            </a:r>
            <a:r>
              <a:rPr lang="en-US" b="0" i="0" dirty="0"/>
              <a:t> </a:t>
            </a:r>
            <a:r>
              <a:rPr lang="en-US" b="0" i="0" dirty="0" err="1"/>
              <a:t>durch</a:t>
            </a:r>
            <a:r>
              <a:rPr lang="en-US" b="0" i="0" dirty="0"/>
              <a:t> Job-Bikes </a:t>
            </a:r>
            <a:r>
              <a:rPr lang="en-US" b="0" i="0" dirty="0" err="1"/>
              <a:t>oder</a:t>
            </a:r>
            <a:r>
              <a:rPr lang="en-US" b="0" i="0" dirty="0"/>
              <a:t> die </a:t>
            </a:r>
            <a:r>
              <a:rPr lang="en-US" b="0" i="0" dirty="0" err="1"/>
              <a:t>Nutzung</a:t>
            </a:r>
            <a:r>
              <a:rPr lang="en-US" b="0" i="0" dirty="0"/>
              <a:t> des ÖPNV </a:t>
            </a:r>
            <a:r>
              <a:rPr lang="en-US" b="0" i="0" dirty="0" err="1"/>
              <a:t>durch</a:t>
            </a:r>
            <a:r>
              <a:rPr lang="en-US" b="0" i="0" dirty="0"/>
              <a:t> </a:t>
            </a:r>
            <a:r>
              <a:rPr lang="en-US" b="0" i="0" dirty="0" err="1"/>
              <a:t>Mitfinanzierung</a:t>
            </a:r>
            <a:r>
              <a:rPr lang="en-US" b="0" i="0" dirty="0"/>
              <a:t> des </a:t>
            </a:r>
            <a:r>
              <a:rPr lang="en-US" b="0" i="0" dirty="0" err="1"/>
              <a:t>Deutschlandtickets</a:t>
            </a:r>
            <a:r>
              <a:rPr lang="en-US" b="0" i="0" dirty="0"/>
              <a:t> fallen in </a:t>
            </a:r>
            <a:r>
              <a:rPr lang="en-US" b="0" i="0" dirty="0" err="1"/>
              <a:t>diese</a:t>
            </a:r>
            <a:r>
              <a:rPr lang="en-US" b="0" i="0" dirty="0"/>
              <a:t> </a:t>
            </a:r>
            <a:r>
              <a:rPr lang="en-US" b="0" i="0" dirty="0" err="1"/>
              <a:t>Kategorie</a:t>
            </a:r>
            <a:r>
              <a:rPr lang="en-US" b="0" i="0" dirty="0"/>
              <a:t>. </a:t>
            </a:r>
            <a:r>
              <a:rPr lang="en-US" b="0" i="0" dirty="0" err="1"/>
              <a:t>Außerdem</a:t>
            </a:r>
            <a:r>
              <a:rPr lang="en-US" b="0" i="0" dirty="0"/>
              <a:t> </a:t>
            </a:r>
            <a:r>
              <a:rPr lang="en-US" b="0" i="0" dirty="0" err="1"/>
              <a:t>Maßnahmen</a:t>
            </a:r>
            <a:r>
              <a:rPr lang="en-US" b="0" i="0" dirty="0"/>
              <a:t> in der </a:t>
            </a:r>
            <a:r>
              <a:rPr lang="en-US" b="0" i="0" dirty="0" err="1"/>
              <a:t>Wertschöpfungskette</a:t>
            </a:r>
            <a:r>
              <a:rPr lang="en-US" b="0" i="0" dirty="0"/>
              <a:t> (s. </a:t>
            </a:r>
            <a:r>
              <a:rPr lang="en-US" b="0" i="0" dirty="0" err="1"/>
              <a:t>auch</a:t>
            </a:r>
            <a:r>
              <a:rPr lang="en-US" b="0" i="0" dirty="0"/>
              <a:t> Punk 2 “Insetting” des </a:t>
            </a:r>
            <a:r>
              <a:rPr lang="en-US" dirty="0"/>
              <a:t>CARBON</a:t>
            </a:r>
            <a:r>
              <a:rPr lang="en-US" baseline="30000" dirty="0"/>
              <a:t>3</a:t>
            </a:r>
            <a:r>
              <a:rPr lang="en-US" i="0" baseline="30000" dirty="0"/>
              <a:t> </a:t>
            </a:r>
            <a:r>
              <a:rPr lang="en-US" i="0" baseline="0" dirty="0" err="1"/>
              <a:t>Konzepts</a:t>
            </a:r>
            <a:r>
              <a:rPr lang="en-US" i="0" baseline="0" dirty="0"/>
              <a:t>).</a:t>
            </a:r>
            <a:endParaRPr lang="en-US" i="0" dirty="0"/>
          </a:p>
          <a:p>
            <a:pPr marL="0" indent="0">
              <a:buNone/>
            </a:pPr>
            <a:endParaRPr lang="en-US" b="1" i="1" dirty="0"/>
          </a:p>
          <a:p>
            <a:pPr marL="0" indent="0">
              <a:buNone/>
            </a:pPr>
            <a:r>
              <a:rPr lang="en-US" b="0" i="0" dirty="0"/>
              <a:t>Der </a:t>
            </a:r>
            <a:r>
              <a:rPr lang="en-US" b="0" i="0" dirty="0" err="1"/>
              <a:t>dritte</a:t>
            </a:r>
            <a:r>
              <a:rPr lang="en-US" b="0" i="0" dirty="0"/>
              <a:t> und </a:t>
            </a:r>
            <a:r>
              <a:rPr lang="en-US" b="0" i="0" dirty="0" err="1"/>
              <a:t>vierte</a:t>
            </a:r>
            <a:r>
              <a:rPr lang="en-US" b="0" i="0" dirty="0"/>
              <a:t> </a:t>
            </a:r>
            <a:r>
              <a:rPr lang="en-US" b="0" i="0" dirty="0" err="1"/>
              <a:t>Klimaschutzweg</a:t>
            </a:r>
            <a:r>
              <a:rPr lang="en-US" b="0" i="0" dirty="0"/>
              <a:t> </a:t>
            </a:r>
            <a:r>
              <a:rPr lang="en-US" b="0" i="0" dirty="0" err="1"/>
              <a:t>beziehen</a:t>
            </a:r>
            <a:r>
              <a:rPr lang="en-US" b="0" i="0" dirty="0"/>
              <a:t> </a:t>
            </a:r>
            <a:r>
              <a:rPr lang="en-US" b="0" i="0" dirty="0" err="1"/>
              <a:t>sich</a:t>
            </a:r>
            <a:r>
              <a:rPr lang="en-US" b="0" i="0" dirty="0"/>
              <a:t> auf </a:t>
            </a:r>
            <a:r>
              <a:rPr lang="en-US" b="0" i="0" dirty="0" err="1"/>
              <a:t>Aktivitäten</a:t>
            </a:r>
            <a:r>
              <a:rPr lang="en-US" b="0" i="0" dirty="0"/>
              <a:t> </a:t>
            </a:r>
            <a:r>
              <a:rPr lang="en-US" b="0" i="0" dirty="0" err="1"/>
              <a:t>zum</a:t>
            </a:r>
            <a:r>
              <a:rPr lang="en-US" b="0" i="0" dirty="0"/>
              <a:t> </a:t>
            </a:r>
            <a:r>
              <a:rPr lang="en-US" b="1" i="0" dirty="0" err="1"/>
              <a:t>Umgang</a:t>
            </a:r>
            <a:r>
              <a:rPr lang="en-US" b="1" i="0" dirty="0"/>
              <a:t> </a:t>
            </a:r>
            <a:r>
              <a:rPr lang="en-US" b="1" i="0" dirty="0" err="1"/>
              <a:t>mit</a:t>
            </a:r>
            <a:r>
              <a:rPr lang="en-US" b="1" i="0" dirty="0"/>
              <a:t> den </a:t>
            </a:r>
            <a:r>
              <a:rPr lang="en-US" b="1" i="0" dirty="0" err="1"/>
              <a:t>unvermeidbaren</a:t>
            </a:r>
            <a:r>
              <a:rPr lang="en-US" b="1" i="0" dirty="0"/>
              <a:t> </a:t>
            </a:r>
            <a:r>
              <a:rPr lang="en-US" b="1" i="0" dirty="0" err="1"/>
              <a:t>Restemissionen</a:t>
            </a:r>
            <a:r>
              <a:rPr lang="en-US" b="0" i="0" dirty="0"/>
              <a:t>, die, </a:t>
            </a:r>
            <a:r>
              <a:rPr lang="en-US" b="0" i="0" dirty="0" err="1"/>
              <a:t>wenn</a:t>
            </a:r>
            <a:r>
              <a:rPr lang="en-US" b="0" i="0" dirty="0"/>
              <a:t> die </a:t>
            </a:r>
            <a:r>
              <a:rPr lang="en-US" b="0" i="0" dirty="0" err="1"/>
              <a:t>Reduktionsmaßnahmen</a:t>
            </a:r>
            <a:r>
              <a:rPr lang="en-US" b="0" i="0" dirty="0"/>
              <a:t> </a:t>
            </a:r>
            <a:r>
              <a:rPr lang="en-US" b="0" i="0" dirty="0" err="1"/>
              <a:t>greifen</a:t>
            </a:r>
            <a:r>
              <a:rPr lang="en-US" b="0" i="0" dirty="0"/>
              <a:t>, </a:t>
            </a:r>
            <a:r>
              <a:rPr lang="en-US" b="0" i="0" dirty="0" err="1"/>
              <a:t>kontinuierlich</a:t>
            </a:r>
            <a:r>
              <a:rPr lang="en-US" b="0" i="0" dirty="0"/>
              <a:t> </a:t>
            </a:r>
            <a:r>
              <a:rPr lang="en-US" b="0" i="0" dirty="0" err="1"/>
              <a:t>sinken</a:t>
            </a:r>
            <a:r>
              <a:rPr lang="en-US" b="0" i="0" dirty="0"/>
              <a:t>. </a:t>
            </a:r>
            <a:r>
              <a:rPr lang="en-US" b="0" i="0" dirty="0" err="1"/>
              <a:t>Diese</a:t>
            </a:r>
            <a:r>
              <a:rPr lang="en-US" b="0" i="0" dirty="0"/>
              <a:t> Wege </a:t>
            </a:r>
            <a:r>
              <a:rPr lang="en-US" b="0" i="0" dirty="0" err="1"/>
              <a:t>richten</a:t>
            </a:r>
            <a:r>
              <a:rPr lang="en-US" b="0" i="0" dirty="0"/>
              <a:t> </a:t>
            </a:r>
            <a:r>
              <a:rPr lang="en-US" b="0" i="0" dirty="0" err="1"/>
              <a:t>sich</a:t>
            </a:r>
            <a:r>
              <a:rPr lang="en-US" b="0" i="0" dirty="0"/>
              <a:t> </a:t>
            </a:r>
            <a:r>
              <a:rPr lang="en-US" b="0" i="0" dirty="0" err="1"/>
              <a:t>vornehmlich</a:t>
            </a:r>
            <a:r>
              <a:rPr lang="en-US" b="0" i="0" dirty="0"/>
              <a:t> an Premium- und </a:t>
            </a:r>
            <a:r>
              <a:rPr lang="en-US" b="0" i="0" dirty="0" err="1"/>
              <a:t>Rahmenunterzeichner:innen</a:t>
            </a:r>
            <a:r>
              <a:rPr lang="en-US" b="0" i="0" dirty="0"/>
              <a:t> des Aachener </a:t>
            </a:r>
            <a:r>
              <a:rPr lang="en-US" b="0" i="0" dirty="0" err="1"/>
              <a:t>Klimastadtvertrags</a:t>
            </a:r>
            <a:r>
              <a:rPr lang="en-US" b="0" i="0" dirty="0"/>
              <a:t>. </a:t>
            </a:r>
          </a:p>
          <a:p>
            <a:pPr marL="0" indent="0">
              <a:buNone/>
            </a:pPr>
            <a:endParaRPr lang="en-US" b="0" i="0" dirty="0"/>
          </a:p>
          <a:p>
            <a:pPr marL="228600" indent="-228600">
              <a:buFont typeface="+mj-lt"/>
              <a:buAutoNum type="arabicPeriod" startAt="3"/>
            </a:pPr>
            <a:r>
              <a:rPr lang="en-US" b="0" i="0" dirty="0"/>
              <a:t>Als </a:t>
            </a:r>
            <a:r>
              <a:rPr lang="en-US" b="1" i="0" dirty="0"/>
              <a:t>Ausgleich von </a:t>
            </a:r>
            <a:r>
              <a:rPr lang="en-US" b="1" i="0" dirty="0" err="1"/>
              <a:t>unvermeidbaren</a:t>
            </a:r>
            <a:r>
              <a:rPr lang="en-US" b="1" i="0" dirty="0"/>
              <a:t> </a:t>
            </a:r>
            <a:r>
              <a:rPr lang="en-US" b="1" i="0" dirty="0" err="1"/>
              <a:t>Restemissionen</a:t>
            </a:r>
            <a:r>
              <a:rPr lang="en-US" b="1" i="0" dirty="0"/>
              <a:t>, </a:t>
            </a:r>
            <a:r>
              <a:rPr lang="en-US" b="0" i="0" dirty="0" err="1"/>
              <a:t>engl.</a:t>
            </a:r>
            <a:r>
              <a:rPr lang="en-US" b="1" i="0" dirty="0"/>
              <a:t> Offsetting</a:t>
            </a:r>
            <a:r>
              <a:rPr lang="en-US" b="0" i="0" dirty="0"/>
              <a:t>, </a:t>
            </a:r>
            <a:r>
              <a:rPr lang="en-US" b="0" i="0" dirty="0" err="1"/>
              <a:t>bezeichnet</a:t>
            </a:r>
            <a:r>
              <a:rPr lang="en-US" b="0" i="0" dirty="0"/>
              <a:t> man die </a:t>
            </a:r>
            <a:r>
              <a:rPr lang="en-US" b="1" i="0" dirty="0" err="1"/>
              <a:t>Finanzierung</a:t>
            </a:r>
            <a:r>
              <a:rPr lang="en-US" b="1" i="0" dirty="0"/>
              <a:t> von </a:t>
            </a:r>
            <a:r>
              <a:rPr lang="en-US" b="1" i="0" dirty="0" err="1"/>
              <a:t>Projekten</a:t>
            </a:r>
            <a:r>
              <a:rPr lang="en-US" b="1" i="0" dirty="0"/>
              <a:t> </a:t>
            </a:r>
            <a:r>
              <a:rPr lang="en-US" b="1" i="0" dirty="0" err="1"/>
              <a:t>zur</a:t>
            </a:r>
            <a:r>
              <a:rPr lang="en-US" b="1" i="0" dirty="0"/>
              <a:t> </a:t>
            </a:r>
            <a:r>
              <a:rPr lang="en-US" b="1" i="0" dirty="0" err="1"/>
              <a:t>Reduktion</a:t>
            </a:r>
            <a:r>
              <a:rPr lang="en-US" b="1" i="0" dirty="0"/>
              <a:t> von </a:t>
            </a:r>
            <a:r>
              <a:rPr lang="en-US" b="1" i="0" dirty="0" err="1"/>
              <a:t>Emissionen</a:t>
            </a:r>
            <a:r>
              <a:rPr lang="en-US" b="0" i="0" dirty="0"/>
              <a:t>. Auf </a:t>
            </a:r>
            <a:r>
              <a:rPr lang="en-US" b="0" i="0" dirty="0" err="1"/>
              <a:t>diese</a:t>
            </a:r>
            <a:r>
              <a:rPr lang="en-US" b="0" i="0" dirty="0"/>
              <a:t> Weise </a:t>
            </a:r>
            <a:r>
              <a:rPr lang="en-US" b="0" i="0" dirty="0" err="1"/>
              <a:t>sind</a:t>
            </a:r>
            <a:r>
              <a:rPr lang="en-US" b="0" i="0" dirty="0"/>
              <a:t> in den </a:t>
            </a:r>
            <a:r>
              <a:rPr lang="en-US" b="0" i="0" dirty="0" err="1"/>
              <a:t>vergangenen</a:t>
            </a:r>
            <a:r>
              <a:rPr lang="en-US" b="0" i="0" dirty="0"/>
              <a:t> Jahren </a:t>
            </a:r>
            <a:r>
              <a:rPr lang="en-US" b="0" i="0" dirty="0" err="1"/>
              <a:t>viele</a:t>
            </a:r>
            <a:r>
              <a:rPr lang="en-US" b="0" i="0" dirty="0"/>
              <a:t> </a:t>
            </a:r>
            <a:r>
              <a:rPr lang="en-US" b="0" i="0" dirty="0" err="1"/>
              <a:t>Emissionsreduktionsprojekte</a:t>
            </a:r>
            <a:r>
              <a:rPr lang="en-US" b="0" i="0" dirty="0"/>
              <a:t> </a:t>
            </a:r>
            <a:r>
              <a:rPr lang="en-US" b="0" i="0" dirty="0" err="1"/>
              <a:t>im</a:t>
            </a:r>
            <a:r>
              <a:rPr lang="en-US" b="0" i="0" dirty="0"/>
              <a:t> </a:t>
            </a:r>
            <a:r>
              <a:rPr lang="en-US" b="0" i="0" dirty="0" err="1"/>
              <a:t>globalen</a:t>
            </a:r>
            <a:r>
              <a:rPr lang="en-US" b="0" i="0" dirty="0"/>
              <a:t> </a:t>
            </a:r>
            <a:r>
              <a:rPr lang="en-US" b="0" i="0" dirty="0" err="1"/>
              <a:t>Süden</a:t>
            </a:r>
            <a:r>
              <a:rPr lang="en-US" b="0" i="0" dirty="0"/>
              <a:t> </a:t>
            </a:r>
            <a:r>
              <a:rPr lang="en-US" b="0" i="0" dirty="0" err="1"/>
              <a:t>finanziert</a:t>
            </a:r>
            <a:r>
              <a:rPr lang="en-US" b="0" i="0" dirty="0"/>
              <a:t> </a:t>
            </a:r>
            <a:r>
              <a:rPr lang="en-US" b="0" i="0" dirty="0" err="1"/>
              <a:t>worden</a:t>
            </a:r>
            <a:r>
              <a:rPr lang="en-US" b="0" i="0" dirty="0"/>
              <a:t>. Hier gilt das </a:t>
            </a:r>
            <a:r>
              <a:rPr lang="en-US" b="0" i="0" dirty="0" err="1"/>
              <a:t>Prinzip</a:t>
            </a:r>
            <a:r>
              <a:rPr lang="en-US" b="0" i="0" dirty="0"/>
              <a:t>: </a:t>
            </a:r>
            <a:r>
              <a:rPr lang="en-US" b="0" i="0" dirty="0" err="1"/>
              <a:t>mit</a:t>
            </a:r>
            <a:r>
              <a:rPr lang="en-US" b="0" i="0" dirty="0"/>
              <a:t> </a:t>
            </a:r>
            <a:r>
              <a:rPr lang="en-US" b="0" i="0" dirty="0" err="1"/>
              <a:t>einem</a:t>
            </a:r>
            <a:r>
              <a:rPr lang="en-US" b="0" i="0" dirty="0"/>
              <a:t> </a:t>
            </a:r>
            <a:r>
              <a:rPr lang="en-US" b="1" i="0" dirty="0" err="1"/>
              <a:t>Zertifikat</a:t>
            </a:r>
            <a:r>
              <a:rPr lang="en-US" b="0" i="0" dirty="0"/>
              <a:t> </a:t>
            </a:r>
            <a:r>
              <a:rPr lang="en-US" b="0" i="0" dirty="0" err="1"/>
              <a:t>wird</a:t>
            </a:r>
            <a:r>
              <a:rPr lang="en-US" b="0" i="0" dirty="0"/>
              <a:t> 1 </a:t>
            </a:r>
            <a:r>
              <a:rPr lang="en-US" b="0" i="0" dirty="0" err="1"/>
              <a:t>Tonne</a:t>
            </a:r>
            <a:r>
              <a:rPr lang="en-US" b="0" i="0" dirty="0"/>
              <a:t> CO</a:t>
            </a:r>
            <a:r>
              <a:rPr lang="en-US" b="0" i="0" baseline="-25000" dirty="0"/>
              <a:t>2</a:t>
            </a:r>
            <a:r>
              <a:rPr lang="en-US" b="0" i="0" dirty="0"/>
              <a:t>-Emissionen </a:t>
            </a:r>
            <a:r>
              <a:rPr lang="en-US" b="0" i="0" dirty="0" err="1"/>
              <a:t>eingespart</a:t>
            </a:r>
            <a:r>
              <a:rPr lang="en-US" b="0" i="0" dirty="0"/>
              <a:t>. </a:t>
            </a:r>
            <a:r>
              <a:rPr lang="en-US" b="0" i="0" dirty="0" err="1"/>
              <a:t>Solche</a:t>
            </a:r>
            <a:r>
              <a:rPr lang="en-US" b="0" i="0" dirty="0"/>
              <a:t> Projekte </a:t>
            </a:r>
            <a:r>
              <a:rPr lang="en-US" b="0" i="0" dirty="0" err="1"/>
              <a:t>müssen</a:t>
            </a:r>
            <a:r>
              <a:rPr lang="en-US" b="0" i="0" dirty="0"/>
              <a:t> von </a:t>
            </a:r>
            <a:r>
              <a:rPr lang="en-US" b="0" i="0" dirty="0" err="1"/>
              <a:t>externen</a:t>
            </a:r>
            <a:r>
              <a:rPr lang="en-US" b="0" i="0" dirty="0"/>
              <a:t> </a:t>
            </a:r>
            <a:r>
              <a:rPr lang="en-US" b="0" i="0" dirty="0" err="1"/>
              <a:t>Stellen</a:t>
            </a:r>
            <a:r>
              <a:rPr lang="en-US" b="0" i="0" dirty="0"/>
              <a:t> </a:t>
            </a:r>
            <a:r>
              <a:rPr lang="en-US" b="0" i="0" dirty="0" err="1"/>
              <a:t>verifiziert</a:t>
            </a:r>
            <a:r>
              <a:rPr lang="en-US" b="0" i="0" dirty="0"/>
              <a:t> sein. </a:t>
            </a:r>
            <a:r>
              <a:rPr lang="en-US" b="0" i="0" dirty="0" err="1"/>
              <a:t>Im</a:t>
            </a:r>
            <a:r>
              <a:rPr lang="en-US" b="0" i="0" dirty="0"/>
              <a:t> </a:t>
            </a:r>
            <a:r>
              <a:rPr lang="en-US" b="1" i="0" dirty="0" err="1"/>
              <a:t>Leitfaden</a:t>
            </a:r>
            <a:r>
              <a:rPr lang="en-US" b="1" i="0" dirty="0"/>
              <a:t> </a:t>
            </a:r>
            <a:r>
              <a:rPr lang="en-US" b="1" i="0" dirty="0" err="1"/>
              <a:t>Zertifikatkauf</a:t>
            </a:r>
            <a:r>
              <a:rPr lang="en-US" b="1" i="0" dirty="0"/>
              <a:t> </a:t>
            </a:r>
            <a:r>
              <a:rPr lang="en-US" b="0" i="0" dirty="0" err="1"/>
              <a:t>findet</a:t>
            </a:r>
            <a:r>
              <a:rPr lang="en-US" b="0" i="0" dirty="0"/>
              <a:t> </a:t>
            </a:r>
            <a:r>
              <a:rPr lang="en-US" b="0" i="0" dirty="0" err="1"/>
              <a:t>sich</a:t>
            </a:r>
            <a:r>
              <a:rPr lang="en-US" b="0" i="0" dirty="0"/>
              <a:t> </a:t>
            </a:r>
            <a:r>
              <a:rPr lang="en-US" b="0" i="0" dirty="0" err="1"/>
              <a:t>eine</a:t>
            </a:r>
            <a:r>
              <a:rPr lang="en-US" b="0" i="0" dirty="0"/>
              <a:t> </a:t>
            </a:r>
            <a:r>
              <a:rPr lang="en-US" b="0" i="0" dirty="0" err="1"/>
              <a:t>Zusammenstellung</a:t>
            </a:r>
            <a:r>
              <a:rPr lang="en-US" b="0" i="0" dirty="0"/>
              <a:t> von </a:t>
            </a:r>
            <a:r>
              <a:rPr lang="en-US" b="0" i="0" dirty="0" err="1"/>
              <a:t>durch</a:t>
            </a:r>
            <a:r>
              <a:rPr lang="en-US" b="0" i="0" dirty="0"/>
              <a:t> das Fachgremium </a:t>
            </a:r>
            <a:r>
              <a:rPr lang="en-US" b="0" i="0" dirty="0" err="1"/>
              <a:t>empfohlenen</a:t>
            </a:r>
            <a:r>
              <a:rPr lang="en-US" b="0" i="0" dirty="0"/>
              <a:t> </a:t>
            </a:r>
            <a:r>
              <a:rPr lang="en-US" b="0" i="0" dirty="0" err="1"/>
              <a:t>Kriterien</a:t>
            </a:r>
            <a:r>
              <a:rPr lang="en-US" b="0" i="0" dirty="0"/>
              <a:t> für den </a:t>
            </a:r>
            <a:r>
              <a:rPr lang="en-US" b="0" i="0" dirty="0" err="1"/>
              <a:t>Zertifikatkauf</a:t>
            </a:r>
            <a:r>
              <a:rPr lang="en-US" b="0" i="0" dirty="0"/>
              <a:t>. </a:t>
            </a:r>
          </a:p>
          <a:p>
            <a:pPr marL="228600" indent="-228600">
              <a:buFont typeface="+mj-lt"/>
              <a:buAutoNum type="arabicPeriod" startAt="3"/>
            </a:pPr>
            <a:endParaRPr lang="en-US" b="0" i="0" dirty="0"/>
          </a:p>
          <a:p>
            <a:pPr marL="228600" marR="0" lvl="0" indent="-2286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b="0" i="0" dirty="0"/>
              <a:t>Unter </a:t>
            </a:r>
            <a:r>
              <a:rPr lang="en-US" b="1" i="0" dirty="0" err="1"/>
              <a:t>Sequestrierung</a:t>
            </a:r>
            <a:r>
              <a:rPr lang="en-US" b="1" i="0" dirty="0"/>
              <a:t> von </a:t>
            </a:r>
            <a:r>
              <a:rPr lang="en-US" b="1" i="0" dirty="0" err="1"/>
              <a:t>unvermeidbaren</a:t>
            </a:r>
            <a:r>
              <a:rPr lang="en-US" b="1" i="0" dirty="0"/>
              <a:t> </a:t>
            </a:r>
            <a:r>
              <a:rPr lang="en-US" b="1" i="0" dirty="0" err="1"/>
              <a:t>Restemissionen</a:t>
            </a:r>
            <a:r>
              <a:rPr lang="en-US" b="0" i="0" dirty="0"/>
              <a:t> </a:t>
            </a:r>
            <a:r>
              <a:rPr lang="en-US" b="0" i="0" dirty="0" err="1"/>
              <a:t>versteht</a:t>
            </a:r>
            <a:r>
              <a:rPr lang="en-US" b="0" i="0" dirty="0"/>
              <a:t> man </a:t>
            </a:r>
            <a:r>
              <a:rPr lang="en-US" b="0" i="0" dirty="0" err="1"/>
              <a:t>eine</a:t>
            </a:r>
            <a:r>
              <a:rPr lang="en-US" b="0" i="0" dirty="0"/>
              <a:t> </a:t>
            </a:r>
            <a:r>
              <a:rPr lang="en-US" b="0" i="0" dirty="0" err="1"/>
              <a:t>tatsächliche</a:t>
            </a:r>
            <a:r>
              <a:rPr lang="en-US" b="0" i="0" dirty="0"/>
              <a:t> </a:t>
            </a:r>
            <a:r>
              <a:rPr lang="de-DE" b="0" dirty="0"/>
              <a:t>CO₂-Entnahme aus der Atmosphäre und dessen Speicherung. Dies geschieht durch die </a:t>
            </a:r>
            <a:r>
              <a:rPr lang="de-DE" b="0" i="1" dirty="0"/>
              <a:t>NBS – Nature </a:t>
            </a:r>
            <a:r>
              <a:rPr lang="de-DE" b="0" i="1" dirty="0" err="1"/>
              <a:t>Based</a:t>
            </a:r>
            <a:r>
              <a:rPr lang="de-DE" b="0" i="1" dirty="0"/>
              <a:t> Solutions, </a:t>
            </a:r>
            <a:r>
              <a:rPr lang="de-DE" b="0" dirty="0"/>
              <a:t>beispielsweise den Ausbau von Wäldern, die Renaturierung von Mooren, die Einführung von Permakultur in der Landwirtschaft oder durch </a:t>
            </a:r>
            <a:r>
              <a:rPr lang="de-DE" b="1" i="0" dirty="0"/>
              <a:t>CCS – Carbon Capture &amp; Storage Technologien.</a:t>
            </a:r>
            <a:r>
              <a:rPr lang="de-DE" b="0" i="0" dirty="0"/>
              <a:t> Sowohl NBS als auch CCS führen zu Negativemissionen. </a:t>
            </a:r>
            <a:endParaRPr lang="en-US" b="0" i="0" dirty="0"/>
          </a:p>
          <a:p>
            <a:pPr rtl="0"/>
            <a:br>
              <a:rPr lang="en-US" b="1" dirty="0"/>
            </a:br>
            <a:r>
              <a:rPr lang="de-DE" b="1" dirty="0"/>
              <a:t>Kompensation</a:t>
            </a:r>
            <a:r>
              <a:rPr lang="de-DE" dirty="0"/>
              <a:t> (engl. </a:t>
            </a:r>
            <a:r>
              <a:rPr lang="de-DE" i="1" dirty="0" err="1"/>
              <a:t>Offsetting</a:t>
            </a:r>
            <a:r>
              <a:rPr lang="de-DE" dirty="0"/>
              <a:t>, Synonyme) = der rechnerische Ausgleich eigener Emissionen durch Maßnahmen anderswo – entweder durch </a:t>
            </a:r>
            <a:r>
              <a:rPr lang="de-DE" b="1" dirty="0"/>
              <a:t>Vermeidung</a:t>
            </a:r>
            <a:r>
              <a:rPr lang="de-DE" dirty="0"/>
              <a:t> (z. B. Erneuerbare-Energien-Projekte) oder durch </a:t>
            </a:r>
            <a:r>
              <a:rPr lang="de-DE" b="1" dirty="0"/>
              <a:t>Entnahme</a:t>
            </a:r>
            <a:r>
              <a:rPr lang="de-DE" dirty="0"/>
              <a:t> (z. B. Aufforstung, technische CO₂-Speicherung).</a:t>
            </a:r>
          </a:p>
          <a:p>
            <a:pPr rtl="0"/>
            <a:r>
              <a:rPr lang="de-DE" b="1" dirty="0"/>
              <a:t>Sequestrierung</a:t>
            </a:r>
            <a:r>
              <a:rPr lang="de-DE" dirty="0"/>
              <a:t> = die physische Entnahme und Speicherung von CO₂ – eine mögliche </a:t>
            </a:r>
            <a:r>
              <a:rPr lang="de-DE" i="1" dirty="0"/>
              <a:t>Methode</a:t>
            </a:r>
            <a:r>
              <a:rPr lang="de-DE" dirty="0"/>
              <a:t>, um entnahmebasierte Kompensation umzusetzen.</a:t>
            </a:r>
          </a:p>
          <a:p>
            <a:pPr rtl="0"/>
            <a:r>
              <a:rPr lang="de-DE" b="1" dirty="0"/>
              <a:t>Negativemissionen</a:t>
            </a:r>
            <a:r>
              <a:rPr lang="de-DE" dirty="0"/>
              <a:t> = ein Zustand, bei dem insgesamt mehr CO₂ entnommen als ausgestoßen wird. Das setzt Sequestrierung voraus, ist aber ein eigenständiges Konzept (Netto-Bilanz), kein Teil der Kompensation.</a:t>
            </a:r>
          </a:p>
          <a:p>
            <a:pPr marL="0" indent="0">
              <a:buNone/>
            </a:pPr>
            <a:endParaRPr lang="en-US" dirty="0"/>
          </a:p>
          <a:p>
            <a:pPr marL="0" indent="0">
              <a:buFont typeface="Wingdings" panose="05000000000000000000" pitchFamily="2" charset="2"/>
              <a:buNone/>
            </a:pPr>
            <a:endParaRPr lang="en-US" dirty="0"/>
          </a:p>
        </p:txBody>
      </p:sp>
      <p:sp>
        <p:nvSpPr>
          <p:cNvPr id="4" name="Slide Number Placeholder 3">
            <a:extLst>
              <a:ext uri="{FF2B5EF4-FFF2-40B4-BE49-F238E27FC236}">
                <a16:creationId xmlns:a16="http://schemas.microsoft.com/office/drawing/2014/main" id="{9D6A1F9E-CB9B-F16A-38F9-E585577B160A}"/>
              </a:ext>
            </a:extLst>
          </p:cNvPr>
          <p:cNvSpPr>
            <a:spLocks noGrp="1"/>
          </p:cNvSpPr>
          <p:nvPr>
            <p:ph type="sldNum" sz="quarter" idx="5"/>
          </p:nvPr>
        </p:nvSpPr>
        <p:spPr/>
        <p:txBody>
          <a:bodyPr/>
          <a:lstStyle/>
          <a:p>
            <a:fld id="{AB779218-E9B3-4BA0-B114-61CFBEEBF7BC}" type="slidenum">
              <a:t>11</a:t>
            </a:fld>
            <a:endParaRPr lang="en-US"/>
          </a:p>
        </p:txBody>
      </p:sp>
    </p:spTree>
    <p:extLst>
      <p:ext uri="{BB962C8B-B14F-4D97-AF65-F5344CB8AC3E}">
        <p14:creationId xmlns:p14="http://schemas.microsoft.com/office/powerpoint/2010/main" val="40314284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4D256-BB1B-9A5C-CB05-B7D0357FF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B1B88-E4D3-E786-B5BE-F646FCC98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EB459-A1C2-C8C9-30A7-ECEDAA701869}"/>
              </a:ext>
            </a:extLst>
          </p:cNvPr>
          <p:cNvSpPr>
            <a:spLocks noGrp="1"/>
          </p:cNvSpPr>
          <p:nvPr>
            <p:ph type="body" idx="1"/>
          </p:nvPr>
        </p:nvSpPr>
        <p:spPr/>
        <p:txBody>
          <a:bodyPr/>
          <a:lstStyle/>
          <a:p>
            <a:pPr marL="171450" indent="-171450">
              <a:buFont typeface="Wingdings" panose="05000000000000000000" pitchFamily="2" charset="2"/>
              <a:buChar char="è"/>
            </a:pPr>
            <a:endParaRPr lang="en-US" dirty="0"/>
          </a:p>
        </p:txBody>
      </p:sp>
      <p:sp>
        <p:nvSpPr>
          <p:cNvPr id="4" name="Slide Number Placeholder 3">
            <a:extLst>
              <a:ext uri="{FF2B5EF4-FFF2-40B4-BE49-F238E27FC236}">
                <a16:creationId xmlns:a16="http://schemas.microsoft.com/office/drawing/2014/main" id="{9D6A1F9E-CB9B-F16A-38F9-E585577B160A}"/>
              </a:ext>
            </a:extLst>
          </p:cNvPr>
          <p:cNvSpPr>
            <a:spLocks noGrp="1"/>
          </p:cNvSpPr>
          <p:nvPr>
            <p:ph type="sldNum" sz="quarter" idx="5"/>
          </p:nvPr>
        </p:nvSpPr>
        <p:spPr/>
        <p:txBody>
          <a:bodyPr/>
          <a:lstStyle/>
          <a:p>
            <a:fld id="{AB779218-E9B3-4BA0-B114-61CFBEEBF7BC}" type="slidenum">
              <a:t>12</a:t>
            </a:fld>
            <a:endParaRPr lang="en-US"/>
          </a:p>
        </p:txBody>
      </p:sp>
    </p:spTree>
    <p:extLst>
      <p:ext uri="{BB962C8B-B14F-4D97-AF65-F5344CB8AC3E}">
        <p14:creationId xmlns:p14="http://schemas.microsoft.com/office/powerpoint/2010/main" val="2291819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4D256-BB1B-9A5C-CB05-B7D0357FF9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B1B88-E4D3-E786-B5BE-F646FCC98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EB459-A1C2-C8C9-30A7-ECEDAA701869}"/>
              </a:ext>
            </a:extLst>
          </p:cNvPr>
          <p:cNvSpPr>
            <a:spLocks noGrp="1"/>
          </p:cNvSpPr>
          <p:nvPr>
            <p:ph type="body" idx="1"/>
          </p:nvPr>
        </p:nvSpPr>
        <p:spPr/>
        <p:txBody>
          <a:bodyPr/>
          <a:lstStyle/>
          <a:p>
            <a:pPr marL="171450" indent="-171450">
              <a:buFont typeface="Wingdings" panose="05000000000000000000" pitchFamily="2" charset="2"/>
              <a:buChar char="è"/>
            </a:pPr>
            <a:endParaRPr lang="en-US" dirty="0"/>
          </a:p>
        </p:txBody>
      </p:sp>
      <p:sp>
        <p:nvSpPr>
          <p:cNvPr id="4" name="Slide Number Placeholder 3">
            <a:extLst>
              <a:ext uri="{FF2B5EF4-FFF2-40B4-BE49-F238E27FC236}">
                <a16:creationId xmlns:a16="http://schemas.microsoft.com/office/drawing/2014/main" id="{9D6A1F9E-CB9B-F16A-38F9-E585577B160A}"/>
              </a:ext>
            </a:extLst>
          </p:cNvPr>
          <p:cNvSpPr>
            <a:spLocks noGrp="1"/>
          </p:cNvSpPr>
          <p:nvPr>
            <p:ph type="sldNum" sz="quarter" idx="5"/>
          </p:nvPr>
        </p:nvSpPr>
        <p:spPr/>
        <p:txBody>
          <a:bodyPr/>
          <a:lstStyle/>
          <a:p>
            <a:fld id="{AB779218-E9B3-4BA0-B114-61CFBEEBF7BC}" type="slidenum">
              <a:t>13</a:t>
            </a:fld>
            <a:endParaRPr lang="en-US"/>
          </a:p>
        </p:txBody>
      </p:sp>
    </p:spTree>
    <p:extLst>
      <p:ext uri="{BB962C8B-B14F-4D97-AF65-F5344CB8AC3E}">
        <p14:creationId xmlns:p14="http://schemas.microsoft.com/office/powerpoint/2010/main" val="41385487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AEB8A-F473-8734-D5FD-CE0D31ACE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8C44D3-7736-26A5-9765-FCA0D88779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E3DA1-AB13-8D42-623C-38CF850CC7A7}"/>
              </a:ext>
            </a:extLst>
          </p:cNvPr>
          <p:cNvSpPr>
            <a:spLocks noGrp="1"/>
          </p:cNvSpPr>
          <p:nvPr>
            <p:ph type="body" idx="1"/>
          </p:nvPr>
        </p:nvSpPr>
        <p:spPr/>
        <p:txBody>
          <a:bodyPr/>
          <a:lstStyle/>
          <a:p>
            <a:pPr marL="0" indent="0">
              <a:buNone/>
            </a:pPr>
            <a:r>
              <a:rPr lang="en-US" dirty="0"/>
              <a:t>Sehr </a:t>
            </a:r>
            <a:r>
              <a:rPr lang="en-US" dirty="0" err="1"/>
              <a:t>wichtig</a:t>
            </a:r>
            <a:r>
              <a:rPr lang="en-US" dirty="0"/>
              <a:t> und </a:t>
            </a:r>
            <a:r>
              <a:rPr lang="en-US" dirty="0" err="1"/>
              <a:t>mit</a:t>
            </a:r>
            <a:r>
              <a:rPr lang="en-US" dirty="0"/>
              <a:t> dem </a:t>
            </a:r>
            <a:r>
              <a:rPr lang="en-US" dirty="0" err="1"/>
              <a:t>geringsten</a:t>
            </a:r>
            <a:r>
              <a:rPr lang="en-US" dirty="0"/>
              <a:t> </a:t>
            </a:r>
            <a:r>
              <a:rPr lang="en-US" dirty="0" err="1"/>
              <a:t>Auswand</a:t>
            </a:r>
            <a:r>
              <a:rPr lang="en-US" dirty="0"/>
              <a:t> </a:t>
            </a:r>
            <a:r>
              <a:rPr lang="en-US" dirty="0" err="1"/>
              <a:t>verbunden</a:t>
            </a:r>
            <a:r>
              <a:rPr lang="en-US" dirty="0"/>
              <a:t> </a:t>
            </a:r>
            <a:r>
              <a:rPr lang="en-US" dirty="0" err="1"/>
              <a:t>ist</a:t>
            </a:r>
            <a:r>
              <a:rPr lang="en-US" dirty="0"/>
              <a:t> die interne </a:t>
            </a:r>
            <a:r>
              <a:rPr lang="en-US" b="1" dirty="0"/>
              <a:t>Kommunikation</a:t>
            </a:r>
            <a:r>
              <a:rPr lang="en-US" dirty="0"/>
              <a:t>. Um </a:t>
            </a:r>
            <a:r>
              <a:rPr lang="en-US" dirty="0" err="1"/>
              <a:t>auch</a:t>
            </a:r>
            <a:r>
              <a:rPr lang="en-US" dirty="0"/>
              <a:t> </a:t>
            </a:r>
            <a:r>
              <a:rPr lang="en-US" dirty="0" err="1"/>
              <a:t>bei</a:t>
            </a:r>
            <a:r>
              <a:rPr lang="en-US" dirty="0"/>
              <a:t> </a:t>
            </a:r>
            <a:r>
              <a:rPr lang="en-US" dirty="0" err="1"/>
              <a:t>allen</a:t>
            </a:r>
            <a:r>
              <a:rPr lang="en-US" dirty="0"/>
              <a:t> </a:t>
            </a:r>
            <a:r>
              <a:rPr lang="en-US" dirty="0" err="1"/>
              <a:t>Mitarbeitenden</a:t>
            </a:r>
            <a:r>
              <a:rPr lang="en-US" dirty="0"/>
              <a:t> von </a:t>
            </a:r>
            <a:r>
              <a:rPr lang="en-US" dirty="0" err="1"/>
              <a:t>Beginn</a:t>
            </a:r>
            <a:r>
              <a:rPr lang="en-US" dirty="0"/>
              <a:t> an </a:t>
            </a:r>
            <a:r>
              <a:rPr lang="en-US" dirty="0" err="1"/>
              <a:t>eine</a:t>
            </a:r>
            <a:r>
              <a:rPr lang="en-US" dirty="0"/>
              <a:t> </a:t>
            </a:r>
            <a:r>
              <a:rPr lang="en-US" dirty="0" err="1"/>
              <a:t>gute</a:t>
            </a:r>
            <a:r>
              <a:rPr lang="en-US" dirty="0"/>
              <a:t> </a:t>
            </a:r>
            <a:r>
              <a:rPr lang="en-US" dirty="0" err="1"/>
              <a:t>Sprachsensibilität</a:t>
            </a:r>
            <a:r>
              <a:rPr lang="en-US" dirty="0"/>
              <a:t> </a:t>
            </a:r>
            <a:r>
              <a:rPr lang="en-US" dirty="0" err="1"/>
              <a:t>zu</a:t>
            </a:r>
            <a:r>
              <a:rPr lang="en-US" dirty="0"/>
              <a:t> </a:t>
            </a:r>
            <a:r>
              <a:rPr lang="en-US" dirty="0" err="1"/>
              <a:t>entwickeln</a:t>
            </a:r>
            <a:r>
              <a:rPr lang="en-US" dirty="0"/>
              <a:t>, </a:t>
            </a:r>
            <a:r>
              <a:rPr lang="en-US" dirty="0" err="1"/>
              <a:t>ist</a:t>
            </a:r>
            <a:r>
              <a:rPr lang="en-US" dirty="0"/>
              <a:t> es </a:t>
            </a:r>
            <a:r>
              <a:rPr lang="en-US" dirty="0" err="1"/>
              <a:t>hilfreich</a:t>
            </a:r>
            <a:r>
              <a:rPr lang="en-US" dirty="0"/>
              <a:t>, </a:t>
            </a:r>
            <a:r>
              <a:rPr lang="en-US" dirty="0" err="1"/>
              <a:t>auch</a:t>
            </a:r>
            <a:r>
              <a:rPr lang="en-US" dirty="0"/>
              <a:t> </a:t>
            </a:r>
            <a:r>
              <a:rPr lang="en-US" dirty="0" err="1"/>
              <a:t>bei</a:t>
            </a:r>
            <a:r>
              <a:rPr lang="en-US" dirty="0"/>
              <a:t> der </a:t>
            </a:r>
            <a:r>
              <a:rPr lang="en-US" dirty="0" err="1"/>
              <a:t>internen</a:t>
            </a:r>
            <a:r>
              <a:rPr lang="en-US" dirty="0"/>
              <a:t> Kommunikation auf die </a:t>
            </a:r>
            <a:r>
              <a:rPr lang="en-US" dirty="0" err="1"/>
              <a:t>Vermeidung</a:t>
            </a:r>
            <a:r>
              <a:rPr lang="en-US" dirty="0"/>
              <a:t> von Green- und </a:t>
            </a:r>
            <a:r>
              <a:rPr lang="en-US" dirty="0" err="1"/>
              <a:t>Socialwashing</a:t>
            </a:r>
            <a:r>
              <a:rPr lang="en-US" dirty="0"/>
              <a:t> </a:t>
            </a:r>
            <a:r>
              <a:rPr lang="en-US" dirty="0" err="1"/>
              <a:t>zu</a:t>
            </a:r>
            <a:r>
              <a:rPr lang="en-US" dirty="0"/>
              <a:t> </a:t>
            </a:r>
            <a:r>
              <a:rPr lang="en-US" dirty="0" err="1"/>
              <a:t>achten</a:t>
            </a:r>
            <a:r>
              <a:rPr lang="en-US" dirty="0"/>
              <a:t>.</a:t>
            </a:r>
          </a:p>
          <a:p>
            <a:pPr marL="0" indent="0">
              <a:buNone/>
            </a:pPr>
            <a:endParaRPr lang="en-US" dirty="0"/>
          </a:p>
          <a:p>
            <a:pPr marL="0" indent="0">
              <a:buNone/>
            </a:pPr>
            <a:r>
              <a:rPr lang="en-US" dirty="0"/>
              <a:t>Die Kommunikation der </a:t>
            </a:r>
            <a:r>
              <a:rPr lang="en-US" dirty="0" err="1"/>
              <a:t>eigenen</a:t>
            </a:r>
            <a:r>
              <a:rPr lang="en-US" dirty="0"/>
              <a:t> </a:t>
            </a:r>
            <a:r>
              <a:rPr lang="en-US" dirty="0" err="1"/>
              <a:t>Klimaschutzaktivitäten</a:t>
            </a:r>
            <a:r>
              <a:rPr lang="en-US" dirty="0"/>
              <a:t> </a:t>
            </a:r>
            <a:r>
              <a:rPr lang="en-US" dirty="0" err="1"/>
              <a:t>über</a:t>
            </a:r>
            <a:r>
              <a:rPr lang="en-US" dirty="0"/>
              <a:t> News Posts in Social Media </a:t>
            </a:r>
            <a:r>
              <a:rPr lang="en-US" dirty="0" err="1"/>
              <a:t>ist</a:t>
            </a:r>
            <a:r>
              <a:rPr lang="en-US" dirty="0"/>
              <a:t> für </a:t>
            </a:r>
            <a:r>
              <a:rPr lang="en-US" dirty="0" err="1"/>
              <a:t>geübte</a:t>
            </a:r>
            <a:r>
              <a:rPr lang="en-US" dirty="0"/>
              <a:t> </a:t>
            </a:r>
            <a:r>
              <a:rPr lang="en-US" dirty="0" err="1"/>
              <a:t>Kollegen:innen</a:t>
            </a:r>
            <a:r>
              <a:rPr lang="en-US" dirty="0"/>
              <a:t> der </a:t>
            </a:r>
            <a:r>
              <a:rPr lang="en-US" dirty="0" err="1"/>
              <a:t>Unternehmenskommunikation</a:t>
            </a:r>
            <a:r>
              <a:rPr lang="en-US" dirty="0"/>
              <a:t> </a:t>
            </a:r>
            <a:r>
              <a:rPr lang="en-US" dirty="0" err="1"/>
              <a:t>mit</a:t>
            </a:r>
            <a:r>
              <a:rPr lang="en-US" dirty="0"/>
              <a:t>  </a:t>
            </a:r>
            <a:r>
              <a:rPr lang="en-US" dirty="0" err="1"/>
              <a:t>geringem</a:t>
            </a:r>
            <a:r>
              <a:rPr lang="en-US" dirty="0"/>
              <a:t> </a:t>
            </a:r>
            <a:r>
              <a:rPr lang="en-US" dirty="0" err="1"/>
              <a:t>Aufwand</a:t>
            </a:r>
            <a:r>
              <a:rPr lang="en-US" dirty="0"/>
              <a:t> </a:t>
            </a:r>
            <a:r>
              <a:rPr lang="en-US" dirty="0" err="1"/>
              <a:t>verbunden</a:t>
            </a:r>
            <a:r>
              <a:rPr lang="en-US" dirty="0"/>
              <a:t>. Generative KI-Modelle </a:t>
            </a:r>
            <a:r>
              <a:rPr lang="en-US" dirty="0" err="1"/>
              <a:t>helfen</a:t>
            </a:r>
            <a:r>
              <a:rPr lang="en-US" dirty="0"/>
              <a:t>, die Texte </a:t>
            </a:r>
            <a:r>
              <a:rPr lang="en-US" dirty="0" err="1"/>
              <a:t>mit</a:t>
            </a:r>
            <a:r>
              <a:rPr lang="en-US" dirty="0"/>
              <a:t> </a:t>
            </a:r>
            <a:r>
              <a:rPr lang="en-US" dirty="0" err="1"/>
              <a:t>wenig</a:t>
            </a:r>
            <a:r>
              <a:rPr lang="en-US" dirty="0"/>
              <a:t> </a:t>
            </a:r>
            <a:r>
              <a:rPr lang="en-US" dirty="0" err="1"/>
              <a:t>Zeitaufwand</a:t>
            </a:r>
            <a:r>
              <a:rPr lang="en-US" dirty="0"/>
              <a:t> auf </a:t>
            </a:r>
            <a:r>
              <a:rPr lang="en-US" b="1" dirty="0" err="1"/>
              <a:t>EmpCo</a:t>
            </a:r>
            <a:r>
              <a:rPr lang="en-US" b="1" dirty="0"/>
              <a:t> und UWG-Tauglichkeit </a:t>
            </a:r>
            <a:r>
              <a:rPr lang="en-US" dirty="0" err="1"/>
              <a:t>hin</a:t>
            </a:r>
            <a:r>
              <a:rPr lang="en-US" dirty="0"/>
              <a:t> </a:t>
            </a:r>
            <a:r>
              <a:rPr lang="en-US" dirty="0" err="1"/>
              <a:t>zu</a:t>
            </a:r>
            <a:r>
              <a:rPr lang="en-US" dirty="0"/>
              <a:t> </a:t>
            </a:r>
            <a:r>
              <a:rPr lang="en-US" dirty="0" err="1"/>
              <a:t>überprüfen</a:t>
            </a:r>
            <a:r>
              <a:rPr lang="en-US" dirty="0"/>
              <a:t>.</a:t>
            </a:r>
          </a:p>
          <a:p>
            <a:pPr marL="0" indent="0">
              <a:buNone/>
            </a:pPr>
            <a:endParaRPr lang="en-US" dirty="0"/>
          </a:p>
          <a:p>
            <a:pPr marL="0" indent="0">
              <a:buNone/>
            </a:pPr>
            <a:r>
              <a:rPr lang="en-US" dirty="0"/>
              <a:t>Das </a:t>
            </a:r>
            <a:r>
              <a:rPr lang="en-US" b="1" dirty="0" err="1"/>
              <a:t>Aufsetzen</a:t>
            </a:r>
            <a:r>
              <a:rPr lang="en-US" b="1" dirty="0"/>
              <a:t> </a:t>
            </a:r>
            <a:r>
              <a:rPr lang="en-US" b="1" dirty="0" err="1"/>
              <a:t>einer</a:t>
            </a:r>
            <a:r>
              <a:rPr lang="en-US" b="1" dirty="0"/>
              <a:t> </a:t>
            </a:r>
            <a:r>
              <a:rPr lang="en-US" b="1" dirty="0" err="1"/>
              <a:t>Nachhaltigkeits-Landingpage</a:t>
            </a:r>
            <a:r>
              <a:rPr lang="en-US" b="1" dirty="0"/>
              <a:t> </a:t>
            </a:r>
            <a:r>
              <a:rPr lang="en-US" dirty="0" err="1"/>
              <a:t>erfordert</a:t>
            </a:r>
            <a:r>
              <a:rPr lang="en-US" dirty="0"/>
              <a:t> </a:t>
            </a:r>
            <a:r>
              <a:rPr lang="en-US" dirty="0" err="1"/>
              <a:t>mittleren</a:t>
            </a:r>
            <a:r>
              <a:rPr lang="en-US" dirty="0"/>
              <a:t> </a:t>
            </a:r>
            <a:r>
              <a:rPr lang="en-US" dirty="0" err="1"/>
              <a:t>Aufwand</a:t>
            </a:r>
            <a:r>
              <a:rPr lang="en-US" dirty="0"/>
              <a:t>.</a:t>
            </a:r>
          </a:p>
          <a:p>
            <a:pPr marL="0" indent="0">
              <a:buNone/>
            </a:pPr>
            <a:endParaRPr lang="en-US" dirty="0"/>
          </a:p>
          <a:p>
            <a:pPr marL="0" indent="0">
              <a:buNone/>
            </a:pPr>
            <a:r>
              <a:rPr lang="en-US" dirty="0"/>
              <a:t>Für die </a:t>
            </a:r>
            <a:r>
              <a:rPr lang="en-US" b="1" dirty="0" err="1"/>
              <a:t>Erstellung</a:t>
            </a:r>
            <a:r>
              <a:rPr lang="en-US" b="1" dirty="0"/>
              <a:t> </a:t>
            </a:r>
            <a:r>
              <a:rPr lang="en-US" b="1" dirty="0" err="1"/>
              <a:t>eines</a:t>
            </a:r>
            <a:r>
              <a:rPr lang="en-US" b="1" dirty="0"/>
              <a:t> </a:t>
            </a:r>
            <a:r>
              <a:rPr lang="en-US" b="1" dirty="0" err="1"/>
              <a:t>Nachhaltigkeitsberichts</a:t>
            </a:r>
            <a:r>
              <a:rPr lang="en-US" b="1" dirty="0"/>
              <a:t> </a:t>
            </a:r>
            <a:r>
              <a:rPr lang="en-US" dirty="0" err="1"/>
              <a:t>gibt</a:t>
            </a:r>
            <a:r>
              <a:rPr lang="en-US" dirty="0"/>
              <a:t> es </a:t>
            </a:r>
            <a:r>
              <a:rPr lang="en-US" dirty="0" err="1"/>
              <a:t>über</a:t>
            </a:r>
            <a:r>
              <a:rPr lang="en-US" dirty="0"/>
              <a:t> die </a:t>
            </a:r>
            <a:r>
              <a:rPr lang="en-US" dirty="0" err="1"/>
              <a:t>Plattform</a:t>
            </a:r>
            <a:r>
              <a:rPr lang="en-US" dirty="0"/>
              <a:t> des </a:t>
            </a:r>
            <a:r>
              <a:rPr lang="en-US" dirty="0" err="1"/>
              <a:t>Deutschen</a:t>
            </a:r>
            <a:r>
              <a:rPr lang="en-US" dirty="0"/>
              <a:t> </a:t>
            </a:r>
            <a:r>
              <a:rPr lang="en-US" dirty="0" err="1"/>
              <a:t>Nachhaltigkeitskodex</a:t>
            </a:r>
            <a:r>
              <a:rPr lang="en-US" dirty="0"/>
              <a:t> (DNK) </a:t>
            </a:r>
            <a:r>
              <a:rPr lang="en-US" dirty="0" err="1"/>
              <a:t>ein</a:t>
            </a:r>
            <a:r>
              <a:rPr lang="en-US" dirty="0"/>
              <a:t> </a:t>
            </a:r>
            <a:r>
              <a:rPr lang="en-US" dirty="0" err="1"/>
              <a:t>komfortables</a:t>
            </a:r>
            <a:r>
              <a:rPr lang="en-US" dirty="0"/>
              <a:t> Online-</a:t>
            </a:r>
            <a:r>
              <a:rPr lang="en-US" dirty="0" err="1"/>
              <a:t>Werkzeug</a:t>
            </a:r>
            <a:r>
              <a:rPr lang="en-US" dirty="0"/>
              <a:t>.</a:t>
            </a:r>
            <a:br>
              <a:rPr lang="en-US" dirty="0"/>
            </a:br>
            <a:r>
              <a:rPr lang="en-US" dirty="0"/>
              <a:t>Kleine und </a:t>
            </a:r>
            <a:r>
              <a:rPr lang="en-US" dirty="0" err="1"/>
              <a:t>mittelständische</a:t>
            </a:r>
            <a:r>
              <a:rPr lang="en-US" dirty="0"/>
              <a:t> </a:t>
            </a:r>
            <a:r>
              <a:rPr lang="en-US" dirty="0" err="1"/>
              <a:t>Unternehmen</a:t>
            </a:r>
            <a:r>
              <a:rPr lang="en-US" dirty="0"/>
              <a:t> </a:t>
            </a:r>
            <a:r>
              <a:rPr lang="en-US" dirty="0" err="1"/>
              <a:t>können</a:t>
            </a:r>
            <a:r>
              <a:rPr lang="en-US" dirty="0"/>
              <a:t> </a:t>
            </a:r>
            <a:r>
              <a:rPr lang="en-US" dirty="0" err="1"/>
              <a:t>hier</a:t>
            </a:r>
            <a:r>
              <a:rPr lang="en-US" dirty="0"/>
              <a:t> den </a:t>
            </a:r>
            <a:r>
              <a:rPr lang="en-US" dirty="0" err="1"/>
              <a:t>sog</a:t>
            </a:r>
            <a:r>
              <a:rPr lang="en-US" dirty="0"/>
              <a:t>. </a:t>
            </a:r>
            <a:r>
              <a:rPr lang="en-US" b="1" dirty="0"/>
              <a:t>VSME-Standard, den Voluntary Standard for Small &amp; Medium sized Enterprises </a:t>
            </a:r>
            <a:r>
              <a:rPr lang="en-US" dirty="0" err="1"/>
              <a:t>nutzen</a:t>
            </a:r>
            <a:r>
              <a:rPr lang="en-US" dirty="0"/>
              <a:t>.</a:t>
            </a:r>
          </a:p>
          <a:p>
            <a:pPr marL="0" indent="0">
              <a:buNone/>
            </a:pPr>
            <a:r>
              <a:rPr lang="en-US" dirty="0" err="1"/>
              <a:t>Große</a:t>
            </a:r>
            <a:r>
              <a:rPr lang="en-US" dirty="0"/>
              <a:t> </a:t>
            </a:r>
            <a:r>
              <a:rPr lang="en-US" dirty="0" err="1"/>
              <a:t>Unternehmen</a:t>
            </a:r>
            <a:r>
              <a:rPr lang="en-US" dirty="0"/>
              <a:t> </a:t>
            </a:r>
            <a:r>
              <a:rPr lang="en-US" dirty="0" err="1"/>
              <a:t>müssen</a:t>
            </a:r>
            <a:r>
              <a:rPr lang="en-US" dirty="0"/>
              <a:t> </a:t>
            </a:r>
            <a:r>
              <a:rPr lang="en-US" dirty="0" err="1"/>
              <a:t>nach</a:t>
            </a:r>
            <a:r>
              <a:rPr lang="en-US" dirty="0"/>
              <a:t> dem </a:t>
            </a:r>
            <a:r>
              <a:rPr lang="en-US" b="1" dirty="0"/>
              <a:t>CSRD</a:t>
            </a:r>
            <a:r>
              <a:rPr lang="en-US" dirty="0"/>
              <a:t>, der </a:t>
            </a:r>
            <a:r>
              <a:rPr lang="en-US" b="1" dirty="0"/>
              <a:t>Corporate Sustainability Reporting Directive </a:t>
            </a:r>
            <a:r>
              <a:rPr lang="en-US" dirty="0" err="1"/>
              <a:t>berichten</a:t>
            </a:r>
            <a:r>
              <a:rPr lang="en-US" dirty="0"/>
              <a:t>, was </a:t>
            </a:r>
            <a:r>
              <a:rPr lang="en-US" dirty="0" err="1"/>
              <a:t>sehr</a:t>
            </a:r>
            <a:r>
              <a:rPr lang="en-US" dirty="0"/>
              <a:t> </a:t>
            </a:r>
            <a:r>
              <a:rPr lang="en-US" dirty="0" err="1"/>
              <a:t>aufwendig</a:t>
            </a:r>
            <a:r>
              <a:rPr lang="en-US" dirty="0"/>
              <a:t> </a:t>
            </a:r>
            <a:r>
              <a:rPr lang="en-US" dirty="0" err="1"/>
              <a:t>ist</a:t>
            </a:r>
            <a:r>
              <a:rPr lang="en-US" dirty="0"/>
              <a:t>.</a:t>
            </a:r>
            <a:br>
              <a:rPr lang="en-US" dirty="0"/>
            </a:br>
            <a:endParaRPr lang="en-US" dirty="0"/>
          </a:p>
        </p:txBody>
      </p:sp>
      <p:sp>
        <p:nvSpPr>
          <p:cNvPr id="4" name="Slide Number Placeholder 3">
            <a:extLst>
              <a:ext uri="{FF2B5EF4-FFF2-40B4-BE49-F238E27FC236}">
                <a16:creationId xmlns:a16="http://schemas.microsoft.com/office/drawing/2014/main" id="{F54C5F43-38E7-6641-E828-973FFD937C35}"/>
              </a:ext>
            </a:extLst>
          </p:cNvPr>
          <p:cNvSpPr>
            <a:spLocks noGrp="1"/>
          </p:cNvSpPr>
          <p:nvPr>
            <p:ph type="sldNum" sz="quarter" idx="5"/>
          </p:nvPr>
        </p:nvSpPr>
        <p:spPr/>
        <p:txBody>
          <a:bodyPr/>
          <a:lstStyle/>
          <a:p>
            <a:fld id="{AB779218-E9B3-4BA0-B114-61CFBEEBF7BC}" type="slidenum">
              <a:t>14</a:t>
            </a:fld>
            <a:endParaRPr lang="en-US"/>
          </a:p>
        </p:txBody>
      </p:sp>
    </p:spTree>
    <p:extLst>
      <p:ext uri="{BB962C8B-B14F-4D97-AF65-F5344CB8AC3E}">
        <p14:creationId xmlns:p14="http://schemas.microsoft.com/office/powerpoint/2010/main" val="1095916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0E30B-FCC3-1AFE-CAE4-0FDE8772C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FD9C0-3294-EAA9-150D-804FB7DA10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6280B7-7E80-F1AA-B98E-AC91A24D3F99}"/>
              </a:ext>
            </a:extLst>
          </p:cNvPr>
          <p:cNvSpPr>
            <a:spLocks noGrp="1"/>
          </p:cNvSpPr>
          <p:nvPr>
            <p:ph type="body" idx="1"/>
          </p:nvPr>
        </p:nvSpPr>
        <p:spPr/>
        <p:txBody>
          <a:bodyPr/>
          <a:lstStyle/>
          <a:p>
            <a:pPr marL="0" indent="0">
              <a:buNone/>
            </a:pPr>
            <a:r>
              <a:rPr lang="en-US" dirty="0"/>
              <a:t>Hier </a:t>
            </a:r>
            <a:r>
              <a:rPr lang="en-US" dirty="0" err="1"/>
              <a:t>sind</a:t>
            </a:r>
            <a:r>
              <a:rPr lang="en-US" dirty="0"/>
              <a:t> </a:t>
            </a:r>
            <a:r>
              <a:rPr lang="en-US" dirty="0" err="1"/>
              <a:t>einige</a:t>
            </a:r>
            <a:r>
              <a:rPr lang="en-US" dirty="0"/>
              <a:t> </a:t>
            </a:r>
            <a:r>
              <a:rPr lang="en-US" dirty="0" err="1"/>
              <a:t>Beispieltexte</a:t>
            </a:r>
            <a:r>
              <a:rPr lang="en-US" dirty="0"/>
              <a:t> für interne Kommunikation </a:t>
            </a:r>
            <a:r>
              <a:rPr lang="en-US" dirty="0" err="1"/>
              <a:t>oder</a:t>
            </a:r>
            <a:r>
              <a:rPr lang="en-US" dirty="0"/>
              <a:t> </a:t>
            </a:r>
            <a:r>
              <a:rPr lang="en-US" dirty="0" err="1"/>
              <a:t>einen</a:t>
            </a:r>
            <a:r>
              <a:rPr lang="en-US" dirty="0"/>
              <a:t> News Post.</a:t>
            </a:r>
          </a:p>
          <a:p>
            <a:pPr marL="0" indent="0">
              <a:buNone/>
            </a:pPr>
            <a:endParaRPr lang="en-US" dirty="0"/>
          </a:p>
          <a:p>
            <a:pPr marL="0" indent="0">
              <a:buNone/>
            </a:pPr>
            <a:r>
              <a:rPr lang="en-US" dirty="0" err="1"/>
              <a:t>Wichtig</a:t>
            </a:r>
            <a:r>
              <a:rPr lang="en-US" dirty="0"/>
              <a:t> </a:t>
            </a:r>
            <a:r>
              <a:rPr lang="en-US" dirty="0" err="1"/>
              <a:t>ist</a:t>
            </a:r>
            <a:r>
              <a:rPr lang="en-US" dirty="0"/>
              <a:t> es, </a:t>
            </a:r>
            <a:r>
              <a:rPr lang="en-US" dirty="0" err="1"/>
              <a:t>nur</a:t>
            </a:r>
            <a:r>
              <a:rPr lang="en-US" dirty="0"/>
              <a:t> </a:t>
            </a:r>
            <a:r>
              <a:rPr lang="en-US" dirty="0" err="1"/>
              <a:t>über</a:t>
            </a:r>
            <a:r>
              <a:rPr lang="en-US" dirty="0"/>
              <a:t> </a:t>
            </a:r>
            <a:r>
              <a:rPr lang="en-US" b="1" dirty="0" err="1"/>
              <a:t>tatsächlich</a:t>
            </a:r>
            <a:r>
              <a:rPr lang="en-US" b="1" dirty="0"/>
              <a:t> </a:t>
            </a:r>
            <a:r>
              <a:rPr lang="en-US" b="1" dirty="0" err="1"/>
              <a:t>nachweisbare</a:t>
            </a:r>
            <a:r>
              <a:rPr lang="en-US" b="1" dirty="0"/>
              <a:t> </a:t>
            </a:r>
            <a:r>
              <a:rPr lang="en-US" b="1" dirty="0" err="1"/>
              <a:t>Aktivitäten</a:t>
            </a:r>
            <a:r>
              <a:rPr lang="en-US" b="1" dirty="0"/>
              <a:t> </a:t>
            </a:r>
            <a:r>
              <a:rPr lang="en-US" dirty="0" err="1"/>
              <a:t>zu</a:t>
            </a:r>
            <a:r>
              <a:rPr lang="en-US" dirty="0"/>
              <a:t> </a:t>
            </a:r>
            <a:r>
              <a:rPr lang="en-US" dirty="0" err="1"/>
              <a:t>berichten</a:t>
            </a:r>
            <a:r>
              <a:rPr lang="en-US" dirty="0"/>
              <a:t>, </a:t>
            </a:r>
            <a:r>
              <a:rPr lang="en-US" dirty="0" err="1"/>
              <a:t>z.B.</a:t>
            </a:r>
            <a:r>
              <a:rPr lang="en-US" dirty="0"/>
              <a:t> </a:t>
            </a:r>
            <a:r>
              <a:rPr lang="en-US" dirty="0" err="1"/>
              <a:t>wenn</a:t>
            </a:r>
            <a:r>
              <a:rPr lang="en-US" dirty="0"/>
              <a:t> die </a:t>
            </a:r>
            <a:r>
              <a:rPr lang="en-US" dirty="0" err="1"/>
              <a:t>Photovoltaik</a:t>
            </a:r>
            <a:r>
              <a:rPr lang="en-US" dirty="0"/>
              <a:t> auf dem </a:t>
            </a:r>
            <a:r>
              <a:rPr lang="en-US" dirty="0" err="1"/>
              <a:t>Gebäude</a:t>
            </a:r>
            <a:r>
              <a:rPr lang="en-US" dirty="0"/>
              <a:t> </a:t>
            </a:r>
            <a:r>
              <a:rPr lang="en-US" dirty="0" err="1"/>
              <a:t>tatsächlich</a:t>
            </a:r>
            <a:r>
              <a:rPr lang="en-US" dirty="0"/>
              <a:t> </a:t>
            </a:r>
            <a:r>
              <a:rPr lang="en-US" dirty="0" err="1"/>
              <a:t>installiert</a:t>
            </a:r>
            <a:r>
              <a:rPr lang="en-US" dirty="0"/>
              <a:t> </a:t>
            </a:r>
            <a:r>
              <a:rPr lang="en-US" dirty="0" err="1"/>
              <a:t>wurde</a:t>
            </a:r>
            <a:r>
              <a:rPr lang="en-US" dirty="0"/>
              <a:t> </a:t>
            </a:r>
            <a:r>
              <a:rPr lang="en-US" dirty="0" err="1"/>
              <a:t>ggf</a:t>
            </a:r>
            <a:r>
              <a:rPr lang="en-US" dirty="0"/>
              <a:t>. </a:t>
            </a:r>
            <a:r>
              <a:rPr lang="en-US" dirty="0" err="1"/>
              <a:t>mit</a:t>
            </a:r>
            <a:r>
              <a:rPr lang="en-US" dirty="0"/>
              <a:t> </a:t>
            </a:r>
            <a:r>
              <a:rPr lang="en-US" dirty="0" err="1"/>
              <a:t>Angabe</a:t>
            </a:r>
            <a:r>
              <a:rPr lang="en-US" dirty="0"/>
              <a:t> der Dimension. Oder </a:t>
            </a:r>
            <a:r>
              <a:rPr lang="en-US" dirty="0" err="1"/>
              <a:t>bei</a:t>
            </a:r>
            <a:r>
              <a:rPr lang="en-US" dirty="0"/>
              <a:t> der </a:t>
            </a:r>
            <a:r>
              <a:rPr lang="en-US" dirty="0" err="1"/>
              <a:t>Elektrifizierung</a:t>
            </a:r>
            <a:r>
              <a:rPr lang="en-US" dirty="0"/>
              <a:t> des </a:t>
            </a:r>
            <a:r>
              <a:rPr lang="en-US" dirty="0" err="1"/>
              <a:t>Fuhrparks</a:t>
            </a:r>
            <a:r>
              <a:rPr lang="en-US" dirty="0"/>
              <a:t> – bis </a:t>
            </a:r>
            <a:r>
              <a:rPr lang="en-US" dirty="0" err="1"/>
              <a:t>wann</a:t>
            </a:r>
            <a:r>
              <a:rPr lang="en-US" dirty="0"/>
              <a:t> </a:t>
            </a:r>
            <a:r>
              <a:rPr lang="en-US" dirty="0" err="1"/>
              <a:t>soll</a:t>
            </a:r>
            <a:r>
              <a:rPr lang="en-US" dirty="0"/>
              <a:t> </a:t>
            </a:r>
            <a:r>
              <a:rPr lang="en-US" dirty="0" err="1"/>
              <a:t>sie</a:t>
            </a:r>
            <a:r>
              <a:rPr lang="en-US" dirty="0"/>
              <a:t> </a:t>
            </a:r>
            <a:r>
              <a:rPr lang="en-US" dirty="0" err="1"/>
              <a:t>abgeschlossen</a:t>
            </a:r>
            <a:r>
              <a:rPr lang="en-US" dirty="0"/>
              <a:t> sein – </a:t>
            </a:r>
            <a:r>
              <a:rPr lang="en-US" dirty="0" err="1"/>
              <a:t>Quantifizierung</a:t>
            </a:r>
            <a:r>
              <a:rPr lang="en-US" dirty="0"/>
              <a:t> </a:t>
            </a:r>
            <a:r>
              <a:rPr lang="en-US" dirty="0" err="1"/>
              <a:t>hilft</a:t>
            </a:r>
            <a:r>
              <a:rPr lang="en-US" dirty="0"/>
              <a:t>, </a:t>
            </a:r>
            <a:r>
              <a:rPr lang="en-US" dirty="0" err="1"/>
              <a:t>z.B.</a:t>
            </a:r>
            <a:r>
              <a:rPr lang="en-US" dirty="0"/>
              <a:t>: 100% bis 2030; Ende 2025 </a:t>
            </a:r>
            <a:r>
              <a:rPr lang="en-US" dirty="0" err="1"/>
              <a:t>waren</a:t>
            </a:r>
            <a:r>
              <a:rPr lang="en-US" dirty="0"/>
              <a:t> </a:t>
            </a:r>
            <a:r>
              <a:rPr lang="en-US" dirty="0" err="1"/>
              <a:t>wir</a:t>
            </a:r>
            <a:r>
              <a:rPr lang="en-US" dirty="0"/>
              <a:t> </a:t>
            </a:r>
            <a:r>
              <a:rPr lang="en-US" dirty="0" err="1"/>
              <a:t>bei</a:t>
            </a:r>
            <a:r>
              <a:rPr lang="en-US" dirty="0"/>
              <a:t> 63%.  </a:t>
            </a:r>
          </a:p>
          <a:p>
            <a:pPr marL="0" indent="0">
              <a:buNone/>
            </a:pPr>
            <a:endParaRPr lang="en-US" dirty="0"/>
          </a:p>
          <a:p>
            <a:pPr marL="0" indent="0">
              <a:buNone/>
            </a:pPr>
            <a:r>
              <a:rPr lang="en-US" dirty="0"/>
              <a:t>Es </a:t>
            </a:r>
            <a:r>
              <a:rPr lang="en-US" dirty="0" err="1"/>
              <a:t>ist</a:t>
            </a:r>
            <a:r>
              <a:rPr lang="en-US" dirty="0"/>
              <a:t> in </a:t>
            </a:r>
            <a:r>
              <a:rPr lang="en-US" dirty="0" err="1"/>
              <a:t>jedem</a:t>
            </a:r>
            <a:r>
              <a:rPr lang="en-US" dirty="0"/>
              <a:t> Fall </a:t>
            </a:r>
            <a:r>
              <a:rPr lang="en-US" dirty="0" err="1"/>
              <a:t>zu</a:t>
            </a:r>
            <a:r>
              <a:rPr lang="en-US" dirty="0"/>
              <a:t> </a:t>
            </a:r>
            <a:r>
              <a:rPr lang="en-US" dirty="0" err="1"/>
              <a:t>empfehlen</a:t>
            </a:r>
            <a:r>
              <a:rPr lang="en-US" dirty="0"/>
              <a:t>, die </a:t>
            </a:r>
            <a:r>
              <a:rPr lang="en-US" dirty="0" err="1"/>
              <a:t>eigenen</a:t>
            </a:r>
            <a:r>
              <a:rPr lang="en-US" dirty="0"/>
              <a:t> Texte </a:t>
            </a:r>
            <a:r>
              <a:rPr lang="en-US" b="1" dirty="0" err="1"/>
              <a:t>vor</a:t>
            </a:r>
            <a:r>
              <a:rPr lang="en-US" b="1" dirty="0"/>
              <a:t> der </a:t>
            </a:r>
            <a:r>
              <a:rPr lang="en-US" b="1" dirty="0" err="1"/>
              <a:t>Veröffentlichung</a:t>
            </a:r>
            <a:r>
              <a:rPr lang="en-US" b="1" dirty="0"/>
              <a:t> </a:t>
            </a:r>
            <a:r>
              <a:rPr lang="en-US" b="1" dirty="0" err="1"/>
              <a:t>z.B.</a:t>
            </a:r>
            <a:r>
              <a:rPr lang="en-US" b="1" dirty="0"/>
              <a:t> von Microsoft Co-Pilot, ChatGPT </a:t>
            </a:r>
            <a:r>
              <a:rPr lang="en-US" b="1" dirty="0" err="1"/>
              <a:t>oder</a:t>
            </a:r>
            <a:r>
              <a:rPr lang="en-US" b="1" dirty="0"/>
              <a:t> Claude Sonnet auf </a:t>
            </a:r>
            <a:r>
              <a:rPr lang="en-US" b="1" dirty="0" err="1"/>
              <a:t>EmpCo</a:t>
            </a:r>
            <a:r>
              <a:rPr lang="en-US" b="1" dirty="0"/>
              <a:t> und UWG-Compliance </a:t>
            </a:r>
            <a:r>
              <a:rPr lang="en-US" dirty="0" err="1"/>
              <a:t>prüfen</a:t>
            </a:r>
            <a:r>
              <a:rPr lang="en-US" dirty="0"/>
              <a:t> </a:t>
            </a:r>
            <a:r>
              <a:rPr lang="en-US" dirty="0" err="1"/>
              <a:t>zu</a:t>
            </a:r>
            <a:r>
              <a:rPr lang="en-US" dirty="0"/>
              <a:t> </a:t>
            </a:r>
            <a:r>
              <a:rPr lang="en-US" dirty="0" err="1"/>
              <a:t>lassen</a:t>
            </a:r>
            <a:r>
              <a:rPr lang="en-US" dirty="0"/>
              <a:t>. Das </a:t>
            </a:r>
            <a:r>
              <a:rPr lang="en-US" dirty="0" err="1"/>
              <a:t>kostet</a:t>
            </a:r>
            <a:r>
              <a:rPr lang="en-US" dirty="0"/>
              <a:t> nicht </a:t>
            </a:r>
            <a:r>
              <a:rPr lang="en-US" dirty="0" err="1"/>
              <a:t>viel</a:t>
            </a:r>
            <a:r>
              <a:rPr lang="en-US" dirty="0"/>
              <a:t> Zeit und </a:t>
            </a:r>
            <a:r>
              <a:rPr lang="en-US" dirty="0" err="1"/>
              <a:t>hilft</a:t>
            </a:r>
            <a:r>
              <a:rPr lang="en-US" dirty="0"/>
              <a:t> </a:t>
            </a:r>
            <a:r>
              <a:rPr lang="en-US" dirty="0" err="1"/>
              <a:t>zügig</a:t>
            </a:r>
            <a:r>
              <a:rPr lang="en-US" dirty="0"/>
              <a:t> </a:t>
            </a:r>
            <a:r>
              <a:rPr lang="en-US" dirty="0" err="1"/>
              <a:t>zu</a:t>
            </a:r>
            <a:r>
              <a:rPr lang="en-US" dirty="0"/>
              <a:t> </a:t>
            </a:r>
            <a:r>
              <a:rPr lang="en-US" dirty="0" err="1"/>
              <a:t>lernen</a:t>
            </a:r>
            <a:r>
              <a:rPr lang="en-US" dirty="0"/>
              <a:t>, </a:t>
            </a:r>
            <a:r>
              <a:rPr lang="en-US" dirty="0" err="1"/>
              <a:t>wie</a:t>
            </a:r>
            <a:r>
              <a:rPr lang="en-US" dirty="0"/>
              <a:t> Texte UWG-</a:t>
            </a:r>
            <a:r>
              <a:rPr lang="en-US" dirty="0" err="1"/>
              <a:t>konform</a:t>
            </a:r>
            <a:r>
              <a:rPr lang="en-US" dirty="0"/>
              <a:t> </a:t>
            </a:r>
            <a:r>
              <a:rPr lang="en-US" dirty="0" err="1"/>
              <a:t>zu</a:t>
            </a:r>
            <a:r>
              <a:rPr lang="en-US" dirty="0"/>
              <a:t> </a:t>
            </a:r>
            <a:r>
              <a:rPr lang="en-US" dirty="0" err="1"/>
              <a:t>formulieren</a:t>
            </a:r>
            <a:r>
              <a:rPr lang="en-US" dirty="0"/>
              <a:t> </a:t>
            </a:r>
            <a:r>
              <a:rPr lang="en-US" dirty="0" err="1"/>
              <a:t>sind</a:t>
            </a:r>
            <a:r>
              <a:rPr lang="en-US" dirty="0"/>
              <a:t>.</a:t>
            </a:r>
          </a:p>
          <a:p>
            <a:pPr marL="0" indent="0">
              <a:buNone/>
            </a:pPr>
            <a:endParaRPr lang="en-US" dirty="0"/>
          </a:p>
        </p:txBody>
      </p:sp>
      <p:sp>
        <p:nvSpPr>
          <p:cNvPr id="4" name="Slide Number Placeholder 3">
            <a:extLst>
              <a:ext uri="{FF2B5EF4-FFF2-40B4-BE49-F238E27FC236}">
                <a16:creationId xmlns:a16="http://schemas.microsoft.com/office/drawing/2014/main" id="{7B65F224-368B-E41A-78D8-D01CF56BE96B}"/>
              </a:ext>
            </a:extLst>
          </p:cNvPr>
          <p:cNvSpPr>
            <a:spLocks noGrp="1"/>
          </p:cNvSpPr>
          <p:nvPr>
            <p:ph type="sldNum" sz="quarter" idx="5"/>
          </p:nvPr>
        </p:nvSpPr>
        <p:spPr/>
        <p:txBody>
          <a:bodyPr/>
          <a:lstStyle/>
          <a:p>
            <a:fld id="{AB779218-E9B3-4BA0-B114-61CFBEEBF7BC}" type="slidenum">
              <a:t>15</a:t>
            </a:fld>
            <a:endParaRPr lang="en-US"/>
          </a:p>
        </p:txBody>
      </p:sp>
    </p:spTree>
    <p:extLst>
      <p:ext uri="{BB962C8B-B14F-4D97-AF65-F5344CB8AC3E}">
        <p14:creationId xmlns:p14="http://schemas.microsoft.com/office/powerpoint/2010/main" val="2664032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rtl="0"/>
            <a:r>
              <a:rPr lang="de-DE" b="1" dirty="0"/>
              <a:t>Jim Knopf und der Scheinriese</a:t>
            </a:r>
            <a:endParaRPr lang="de-DE" dirty="0"/>
          </a:p>
          <a:p>
            <a:pPr rtl="0"/>
            <a:r>
              <a:rPr lang="de-DE" dirty="0"/>
              <a:t>Auf ihrer Wüstenreise begegnen Jim Knopf und Lukas der Lokomotivführer einer Gestalt, die aus der Ferne riesenhaft und bedrohlich wirkt, aber immer kleiner wird, je näher sie kommen. Es ist </a:t>
            </a:r>
            <a:r>
              <a:rPr lang="de-DE" b="1" dirty="0"/>
              <a:t>Herr </a:t>
            </a:r>
            <a:r>
              <a:rPr lang="de-DE" b="1" dirty="0" err="1"/>
              <a:t>Tur</a:t>
            </a:r>
            <a:r>
              <a:rPr lang="de-DE" b="1" dirty="0"/>
              <a:t> </a:t>
            </a:r>
            <a:r>
              <a:rPr lang="de-DE" b="1" dirty="0" err="1"/>
              <a:t>Tur</a:t>
            </a:r>
            <a:r>
              <a:rPr lang="de-DE" dirty="0"/>
              <a:t>, der „Scheinriese" – aus der Distanz riesig, aus der Nähe ein ganz normal großer, freundlicher Mann. Wegen dieser Täuschung meiden ihn alle Menschen, weshalb er sehr einsam ist.</a:t>
            </a:r>
          </a:p>
          <a:p>
            <a:pPr rtl="0"/>
            <a:r>
              <a:rPr lang="de-DE" dirty="0"/>
              <a:t>Jim und Lukas erkennen, dass er harmlos und sympathisch ist und freunden sich mit ihm an.</a:t>
            </a:r>
          </a:p>
          <a:p>
            <a:pPr rtl="0"/>
            <a:r>
              <a:rPr lang="de-DE" b="1" dirty="0"/>
              <a:t>Botschaft:</a:t>
            </a:r>
            <a:r>
              <a:rPr lang="de-DE" dirty="0"/>
              <a:t> Der erste Eindruck täuscht – was aus der Ferne bedrohlich wirkt, ist aus der Nähe oft harmlos.</a:t>
            </a:r>
          </a:p>
          <a:p>
            <a:endParaRPr lang="de-DE" dirty="0"/>
          </a:p>
        </p:txBody>
      </p:sp>
      <p:sp>
        <p:nvSpPr>
          <p:cNvPr id="4" name="Foliennummernplatzhalter 3"/>
          <p:cNvSpPr>
            <a:spLocks noGrp="1"/>
          </p:cNvSpPr>
          <p:nvPr>
            <p:ph type="sldNum" sz="quarter" idx="5"/>
          </p:nvPr>
        </p:nvSpPr>
        <p:spPr/>
        <p:txBody>
          <a:bodyPr/>
          <a:lstStyle/>
          <a:p>
            <a:fld id="{5987E0CD-E55D-4B5E-BB82-F6029EC83865}" type="slidenum">
              <a:rPr lang="de-DE" smtClean="0"/>
              <a:t>17</a:t>
            </a:fld>
            <a:endParaRPr lang="de-DE"/>
          </a:p>
        </p:txBody>
      </p:sp>
    </p:spTree>
    <p:extLst>
      <p:ext uri="{BB962C8B-B14F-4D97-AF65-F5344CB8AC3E}">
        <p14:creationId xmlns:p14="http://schemas.microsoft.com/office/powerpoint/2010/main" val="27187318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96332"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5503863" y="1354138"/>
            <a:ext cx="5322887"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914400" y="831992"/>
            <a:ext cx="5897880" cy="4258956"/>
          </a:xfrm>
          <a:solidFill>
            <a:schemeClr val="bg2"/>
          </a:solidFill>
        </p:spPr>
        <p:txBody>
          <a:bodyPr lIns="182880" rIns="228600" bIns="91440" anchor="b">
            <a:normAutofit/>
          </a:bodyPr>
          <a:lstStyle>
            <a:lvl1pPr algn="r">
              <a:lnSpc>
                <a:spcPct val="80000"/>
              </a:lnSpc>
              <a:defRPr sz="72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05431" y="5372809"/>
            <a:ext cx="2364946" cy="909119"/>
          </a:xfrm>
          <a:solidFill>
            <a:schemeClr val="bg2"/>
          </a:solidFill>
        </p:spPr>
        <p:txBody>
          <a:bodyPr vert="horz" lIns="91440" tIns="45720" rIns="91440" bIns="45720" rtlCol="0" anchor="b">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547529" y="612251"/>
            <a:ext cx="2070397" cy="518965"/>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7326" y="5229935"/>
            <a:ext cx="1223795" cy="365125"/>
          </a:xfrm>
          <a:solidFill>
            <a:schemeClr val="bg2"/>
          </a:solidFill>
        </p:spPr>
        <p:txBody>
          <a:bodyPr rIns="182880"/>
          <a:lstStyle/>
          <a:p>
            <a:fld id="{F695BADC-4FD4-44DC-8CD5-A8F9C57A8D9D}" type="datetime1">
              <a:rPr lang="en-US" smtClean="0"/>
              <a:t>9/15/2026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01400" y="6029866"/>
            <a:ext cx="461438" cy="365125"/>
          </a:xfrm>
          <a:solidFill>
            <a:schemeClr val="bg2"/>
          </a:solid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897622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2986" y="265728"/>
            <a:ext cx="10981137"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2986" y="1736176"/>
            <a:ext cx="10981137" cy="4198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D849E410-BE9E-427B-BCB5-604E33C4348E}"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53123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703AEE2D-28E0-27BB-C888-0E680A8672DD}"/>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9" name="Picture Placeholder 18">
            <a:extLst>
              <a:ext uri="{FF2B5EF4-FFF2-40B4-BE49-F238E27FC236}">
                <a16:creationId xmlns:a16="http://schemas.microsoft.com/office/drawing/2014/main" id="{A4559E1C-1A97-34BF-0042-9A52A91DA7B8}"/>
              </a:ext>
            </a:extLst>
          </p:cNvPr>
          <p:cNvSpPr>
            <a:spLocks noGrp="1"/>
          </p:cNvSpPr>
          <p:nvPr>
            <p:ph type="pic" sz="quarter" idx="13" hasCustomPrompt="1"/>
          </p:nvPr>
        </p:nvSpPr>
        <p:spPr>
          <a:xfrm>
            <a:off x="0" y="0"/>
            <a:ext cx="8077200" cy="5486400"/>
          </a:xfrm>
          <a:custGeom>
            <a:avLst/>
            <a:gdLst>
              <a:gd name="connsiteX0" fmla="*/ 0 w 8077200"/>
              <a:gd name="connsiteY0" fmla="*/ 0 h 5486400"/>
              <a:gd name="connsiteX1" fmla="*/ 8077200 w 8077200"/>
              <a:gd name="connsiteY1" fmla="*/ 0 h 5486400"/>
              <a:gd name="connsiteX2" fmla="*/ 8077200 w 8077200"/>
              <a:gd name="connsiteY2" fmla="*/ 3429000 h 5486400"/>
              <a:gd name="connsiteX3" fmla="*/ 4003452 w 8077200"/>
              <a:gd name="connsiteY3" fmla="*/ 3429000 h 5486400"/>
              <a:gd name="connsiteX4" fmla="*/ 4003452 w 8077200"/>
              <a:gd name="connsiteY4" fmla="*/ 5486400 h 5486400"/>
              <a:gd name="connsiteX5" fmla="*/ 0 w 8077200"/>
              <a:gd name="connsiteY5" fmla="*/ 54864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77200" h="5486400">
                <a:moveTo>
                  <a:pt x="0" y="0"/>
                </a:moveTo>
                <a:lnTo>
                  <a:pt x="8077200" y="0"/>
                </a:lnTo>
                <a:lnTo>
                  <a:pt x="8077200" y="3429000"/>
                </a:lnTo>
                <a:lnTo>
                  <a:pt x="4003452" y="3429000"/>
                </a:lnTo>
                <a:lnTo>
                  <a:pt x="4003452" y="5486400"/>
                </a:lnTo>
                <a:lnTo>
                  <a:pt x="0" y="54864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004737" y="3339967"/>
            <a:ext cx="6838935" cy="2657530"/>
          </a:xfrm>
          <a:solidFill>
            <a:schemeClr val="bg2"/>
          </a:solidFill>
        </p:spPr>
        <p:txBody>
          <a:bodyPr vert="horz" lIns="137160" tIns="228600" rIns="91440" bIns="137160" rtlCol="0" anchor="t">
            <a:normAutofit/>
          </a:bodyPr>
          <a:lstStyle>
            <a:lvl1pPr>
              <a:lnSpc>
                <a:spcPct val="80000"/>
              </a:lnSpc>
              <a:defRPr lang="en-US" sz="6800" spc="-100"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4004737" y="5997496"/>
            <a:ext cx="6881278" cy="582705"/>
          </a:xfrm>
        </p:spPr>
        <p:txBody>
          <a:bodyPr vert="horz" lIns="164592" tIns="45720" rIns="91440" bIns="45720" rtlCol="0">
            <a:normAutofit/>
          </a:bodyPr>
          <a:lstStyle>
            <a:lvl1pPr marL="0" indent="0">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8465270" y="446266"/>
            <a:ext cx="3156629" cy="582705"/>
          </a:xfrm>
          <a:solidFill>
            <a:schemeClr val="bg2"/>
          </a:solidFill>
        </p:spPr>
        <p:txBody>
          <a:bodyPr anchor="ct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0996" y="5229935"/>
            <a:ext cx="1223793" cy="365125"/>
          </a:xfrm>
          <a:solidFill>
            <a:schemeClr val="bg2"/>
          </a:solidFill>
        </p:spPr>
        <p:txBody>
          <a:bodyPr rIns="182880"/>
          <a:lstStyle/>
          <a:p>
            <a:fld id="{FA9F19E7-5A41-482B-8FA2-1C0353416DB6}" type="datetime1">
              <a:rPr lang="en-US" smtClean="0"/>
              <a:t>9/15/2026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19688" y="6029868"/>
            <a:ext cx="429372" cy="365125"/>
          </a:xfrm>
          <a:solidFill>
            <a:schemeClr val="bg2"/>
          </a:solid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1445211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791" y="1371600"/>
            <a:ext cx="6706392"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133850" y="685799"/>
            <a:ext cx="6373670" cy="2743201"/>
          </a:xfrm>
          <a:solidFill>
            <a:schemeClr val="bg2"/>
          </a:solidFill>
        </p:spPr>
        <p:txBody>
          <a:bodyPr vert="horz" lIns="182880" tIns="45720" rIns="91440" bIns="91440" rtlCol="0" anchor="b">
            <a:normAutofit/>
          </a:bodyPr>
          <a:lstStyle>
            <a:lvl1pPr>
              <a:lnSpc>
                <a:spcPct val="80000"/>
              </a:lnSpc>
              <a:defRPr lang="en-US" sz="6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7500457" y="5570290"/>
            <a:ext cx="4114799" cy="699518"/>
          </a:xfrm>
        </p:spPr>
        <p:txBody>
          <a:bodyPr vert="horz" lIns="91440" tIns="45720" rIns="91440" bIns="45720" rtlCol="0" anchor="b">
            <a:normAutofit/>
          </a:bodyPr>
          <a:lstStyle>
            <a:lvl1pPr marL="0" indent="0" algn="r">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45716" y="508084"/>
            <a:ext cx="429372" cy="365125"/>
          </a:xfrm>
          <a:noFill/>
        </p:spPr>
        <p:txBody>
          <a:bodyPr/>
          <a:lstStyle/>
          <a:p>
            <a:fld id="{27F8DDA4-3B80-4E8A-A8F5-521F73BF9127}" type="slidenum">
              <a:rPr lang="en-US" smtClean="0"/>
              <a:t>‹Nr.›</a:t>
            </a:fld>
            <a:endParaRPr lang="en-US"/>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603663" y="508084"/>
            <a:ext cx="1203320" cy="365125"/>
          </a:xfrm>
          <a:solidFill>
            <a:schemeClr val="bg2"/>
          </a:solidFill>
        </p:spPr>
        <p:txBody>
          <a:bodyPr/>
          <a:lstStyle>
            <a:lvl1pPr algn="l">
              <a:defRPr/>
            </a:lvl1pPr>
          </a:lstStyle>
          <a:p>
            <a:fld id="{D666FC17-48E9-4EB3-BB0E-C81F4FBF1D65}" type="datetime1">
              <a:rPr lang="en-US" smtClean="0"/>
              <a:t>9/15/2026</a:t>
            </a:fld>
            <a:endParaRPr lang="en-US"/>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10134603" y="612063"/>
            <a:ext cx="1487296" cy="478334"/>
          </a:xfrm>
          <a:solidFill>
            <a:schemeClr val="bg2"/>
          </a:solidFill>
        </p:spPr>
        <p:txBody>
          <a:bodyPr anchor="t"/>
          <a:lstStyle>
            <a:lvl1pPr algn="r">
              <a:defRPr sz="1050"/>
            </a:lvl1pPr>
          </a:lstStyle>
          <a:p>
            <a:r>
              <a:rPr lang="en-US"/>
              <a:t>Sample Footer Text</a:t>
            </a:r>
          </a:p>
        </p:txBody>
      </p:sp>
    </p:spTree>
    <p:extLst>
      <p:ext uri="{BB962C8B-B14F-4D97-AF65-F5344CB8AC3E}">
        <p14:creationId xmlns:p14="http://schemas.microsoft.com/office/powerpoint/2010/main" val="2963274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87188" y="1339110"/>
            <a:ext cx="0" cy="33528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923544" y="6212428"/>
            <a:ext cx="10326625"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Lst>
          </p:cNvPr>
          <p:cNvSpPr>
            <a:spLocks noGrp="1"/>
          </p:cNvSpPr>
          <p:nvPr>
            <p:ph type="pic" sz="quarter" idx="14" hasCustomPrompt="1"/>
          </p:nvPr>
        </p:nvSpPr>
        <p:spPr>
          <a:xfrm>
            <a:off x="4800600" y="1371600"/>
            <a:ext cx="6705599" cy="4191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500213" y="3447288"/>
            <a:ext cx="5852160" cy="3072792"/>
          </a:xfrm>
          <a:solidFill>
            <a:schemeClr val="bg2"/>
          </a:solidFill>
        </p:spPr>
        <p:txBody>
          <a:bodyPr vert="horz" lIns="182880" tIns="45720" rIns="228600" bIns="91440" rtlCol="0" anchor="b">
            <a:normAutofit/>
          </a:bodyPr>
          <a:lstStyle>
            <a:lvl1pPr>
              <a:lnSpc>
                <a:spcPct val="80000"/>
              </a:lnSpc>
              <a:defRPr lang="en-US" sz="72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92362" y="612648"/>
            <a:ext cx="3248116" cy="758952"/>
          </a:xfrm>
          <a:solidFill>
            <a:schemeClr val="bg2"/>
          </a:solidFill>
        </p:spPr>
        <p:txBody>
          <a:bodyPr vert="horz" lIns="91440" tIns="45720" rIns="91440" bIns="45720" rtlCol="0">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8763000" y="620267"/>
            <a:ext cx="2854926" cy="443682"/>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9973610" y="6055170"/>
            <a:ext cx="1256738" cy="365125"/>
          </a:xfrm>
          <a:solidFill>
            <a:schemeClr val="bg2"/>
          </a:solidFill>
        </p:spPr>
        <p:txBody>
          <a:bodyPr/>
          <a:lstStyle/>
          <a:p>
            <a:fld id="{4C6CA39F-8041-4925-BD95-F0F6BD0D2137}" type="datetime1">
              <a:rPr lang="en-US" smtClean="0"/>
              <a:t>9/15/2026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30348" y="6055170"/>
            <a:ext cx="461440" cy="365125"/>
          </a:xfrm>
          <a:solidFill>
            <a:schemeClr val="bg2"/>
          </a:solid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766934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11500489" y="1054208"/>
            <a:ext cx="0" cy="478197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673753" y="355601"/>
            <a:ext cx="8275505" cy="1693334"/>
          </a:xfrm>
          <a:noFill/>
        </p:spPr>
        <p:txBody>
          <a:bodyPr vert="horz" lIns="91440" tIns="45720" rIns="91440" bIns="137160" rtlCol="0" anchor="b">
            <a:normAutofit/>
          </a:bodyPr>
          <a:lstStyle>
            <a:lvl1pPr>
              <a:lnSpc>
                <a:spcPct val="80000"/>
              </a:lnSpc>
              <a:defRPr lang="en-US" sz="5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73752" y="1902527"/>
            <a:ext cx="8275504" cy="498021"/>
          </a:xfrm>
        </p:spPr>
        <p:txBody>
          <a:bodyPr vert="horz" lIns="91440" tIns="45720" rIns="91440" bIns="45720" rtlCol="0">
            <a:normAutofit/>
          </a:bodyPr>
          <a:lstStyle>
            <a:lvl1pPr marL="0" indent="0">
              <a:lnSpc>
                <a:spcPct val="100000"/>
              </a:lnSpc>
              <a:buNone/>
              <a:defRPr lang="en-US" sz="1400" cap="all" baseline="0" dirty="0">
                <a:solidFill>
                  <a:schemeClr val="accent5"/>
                </a:solidFill>
                <a:latin typeface="+mj-lt"/>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4F8C8803-B94B-A385-87A1-A21C9AD88D84}"/>
              </a:ext>
            </a:extLst>
          </p:cNvPr>
          <p:cNvSpPr>
            <a:spLocks noGrp="1"/>
          </p:cNvSpPr>
          <p:nvPr>
            <p:ph type="pic" sz="quarter" idx="13" hasCustomPrompt="1"/>
          </p:nvPr>
        </p:nvSpPr>
        <p:spPr>
          <a:xfrm>
            <a:off x="-1" y="2441123"/>
            <a:ext cx="10495289" cy="4416877"/>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753600" y="613218"/>
            <a:ext cx="1865242" cy="535746"/>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80856" y="5137717"/>
            <a:ext cx="1256738" cy="365125"/>
          </a:xfrm>
          <a:solidFill>
            <a:schemeClr val="bg2"/>
          </a:solidFill>
        </p:spPr>
        <p:txBody>
          <a:bodyPr/>
          <a:lstStyle/>
          <a:p>
            <a:fld id="{A198F7BC-ABFF-4CAB-9ECC-8B1B0BCD965C}" type="datetime1">
              <a:rPr lang="en-US" smtClean="0"/>
              <a:t>9/15/2026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186803" y="6029867"/>
            <a:ext cx="461440" cy="365125"/>
          </a:xfrm>
          <a:solidFill>
            <a:schemeClr val="bg2"/>
          </a:solid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3926916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6">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11502284" y="760367"/>
            <a:ext cx="0" cy="538734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634070" y="4370832"/>
            <a:ext cx="9546250" cy="1668980"/>
          </a:xfrm>
          <a:solidFill>
            <a:schemeClr val="bg2"/>
          </a:solidFill>
        </p:spPr>
        <p:txBody>
          <a:bodyPr vert="horz" lIns="91440" tIns="45720" rIns="91440" bIns="0" rtlCol="0" anchor="b">
            <a:normAutofit/>
          </a:bodyPr>
          <a:lstStyle>
            <a:lvl1pPr>
              <a:lnSpc>
                <a:spcPct val="80000"/>
              </a:lnSpc>
              <a:defRPr lang="en-US" sz="66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34070" y="6055054"/>
            <a:ext cx="9546250" cy="473761"/>
          </a:xfrm>
        </p:spPr>
        <p:txBody>
          <a:bodyPr vert="horz" lIns="91440" tIns="45720" rIns="91440" bIns="45720" rtlCol="0">
            <a:normAutofit/>
          </a:bodyPr>
          <a:lstStyle>
            <a:lvl1pPr marL="0" indent="0">
              <a:lnSpc>
                <a:spcPct val="100000"/>
              </a:lnSpc>
              <a:buNone/>
              <a:defRPr lang="en-US" sz="1400" cap="all" baseline="0" dirty="0">
                <a:solidFill>
                  <a:schemeClr val="accent5"/>
                </a:solidFill>
                <a:latin typeface="+mj-lt"/>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4F8C8803-B94B-A385-87A1-A21C9AD88D84}"/>
              </a:ext>
            </a:extLst>
          </p:cNvPr>
          <p:cNvSpPr>
            <a:spLocks noGrp="1"/>
          </p:cNvSpPr>
          <p:nvPr>
            <p:ph type="pic" sz="quarter" idx="13" hasCustomPrompt="1"/>
          </p:nvPr>
        </p:nvSpPr>
        <p:spPr>
          <a:xfrm>
            <a:off x="0" y="1"/>
            <a:ext cx="10820400" cy="41148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rot="5400000">
            <a:off x="10667029" y="1260113"/>
            <a:ext cx="1678344" cy="365125"/>
          </a:xfrm>
          <a:solidFill>
            <a:schemeClr val="bg2"/>
          </a:solidFill>
        </p:spPr>
        <p:txBody>
          <a:bodyPr anchor="ctr"/>
          <a:lstStyle>
            <a:lvl1pPr algn="l">
              <a:defRPr sz="900" b="1"/>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961764" y="5297730"/>
            <a:ext cx="1091183" cy="365128"/>
          </a:xfrm>
          <a:solidFill>
            <a:schemeClr val="bg2"/>
          </a:solidFill>
        </p:spPr>
        <p:txBody>
          <a:bodyPr/>
          <a:lstStyle/>
          <a:p>
            <a:fld id="{3939EC85-F003-4305-AB12-223D18998537}" type="datetime1">
              <a:rPr lang="en-US" smtClean="0"/>
              <a:t>9/15/2026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25781" y="6029867"/>
            <a:ext cx="422461" cy="365125"/>
          </a:xfrm>
          <a:solidFill>
            <a:schemeClr val="bg2"/>
          </a:solid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070560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238427E1-A276-BBD2-B377-380EC166BB79}"/>
              </a:ext>
              <a:ext uri="{C183D7F6-B498-43B3-948B-1728B52AA6E4}">
                <adec:decorative xmlns:adec="http://schemas.microsoft.com/office/drawing/2017/decorative" val="1"/>
              </a:ext>
            </a:extLst>
          </p:cNvPr>
          <p:cNvCxnSpPr>
            <a:cxnSpLocks/>
          </p:cNvCxnSpPr>
          <p:nvPr/>
        </p:nvCxnSpPr>
        <p:spPr>
          <a:xfrm>
            <a:off x="689066" y="1014984"/>
            <a:ext cx="0" cy="4471416"/>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74347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9006837" cy="3776472"/>
          </a:xfrm>
          <a:solidFill>
            <a:schemeClr val="bg2"/>
          </a:solidFill>
        </p:spPr>
        <p:txBody>
          <a:bodyPr vert="horz" lIns="91440" tIns="45720" rIns="91440" bIns="137160" rtlCol="0" anchor="t">
            <a:normAutofit/>
          </a:bodyPr>
          <a:lstStyle>
            <a:lvl1pPr>
              <a:lnSpc>
                <a:spcPct val="80000"/>
              </a:lnSpc>
              <a:defRPr lang="en-US" sz="8000" spc="-100" baseline="0" dirty="0">
                <a:solidFill>
                  <a:schemeClr val="accent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29194" y="5496339"/>
            <a:ext cx="3585604" cy="771684"/>
          </a:xfrm>
        </p:spPr>
        <p:txBody>
          <a:bodyPr vert="horz" lIns="91440" tIns="45720" rIns="91440" bIns="45720" rtlCol="0" anchor="b">
            <a:normAutofit/>
          </a:bodyPr>
          <a:lstStyle>
            <a:lvl1pPr marL="0" indent="0">
              <a:buNone/>
              <a:defRPr lang="en-US" sz="1600" cap="all" spc="100"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87335"/>
            <a:ext cx="2474835" cy="496639"/>
          </a:xfrm>
          <a:noFill/>
        </p:spPr>
        <p:txBody>
          <a:bodyPr/>
          <a:lstStyle>
            <a:lvl1pPr algn="r">
              <a:defRPr sz="1050"/>
            </a:lvl1pPr>
          </a:lstStyle>
          <a:p>
            <a:r>
              <a:rPr lang="en-US" dirty="0"/>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06866CBB-6F1F-436D-A8C6-FABC4CF2B536}" type="datetime1">
              <a:rPr lang="en-US" smtClean="0"/>
              <a:t>9/15/2026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31354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8168640" cy="4462272"/>
          </a:xfrm>
          <a:noFill/>
        </p:spPr>
        <p:txBody>
          <a:bodyPr vert="horz" lIns="91440" tIns="45720" rIns="91440" bIns="137160" rtlCol="0" anchor="t">
            <a:normAutofit/>
          </a:bodyPr>
          <a:lstStyle>
            <a:lvl1pPr>
              <a:lnSpc>
                <a:spcPct val="80000"/>
              </a:lnSpc>
              <a:defRPr lang="en-US" sz="9600" spc="-100"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8534400" y="4754729"/>
            <a:ext cx="3084441" cy="1080302"/>
          </a:xfrm>
          <a:solidFill>
            <a:schemeClr val="bg2"/>
          </a:solidFill>
        </p:spPr>
        <p:txBody>
          <a:bodyPr vert="horz" lIns="91440" tIns="45720" rIns="91440" bIns="45720" rtlCol="0" anchor="b">
            <a:normAutofit/>
          </a:bodyPr>
          <a:lstStyle>
            <a:lvl1pPr marL="0" indent="0" algn="r">
              <a:buNone/>
              <a:defRPr lang="en-US" sz="1600" cap="all" spc="100"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47579"/>
            <a:ext cx="2477899" cy="586001"/>
          </a:xfrm>
          <a:noFill/>
        </p:spPr>
        <p:txBody>
          <a:bodyP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DFE1FB2C-1600-49CF-ABE3-F2743AC651C3}" type="datetime1">
              <a:rPr lang="en-US" smtClean="0"/>
              <a:t>9/15/2026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886082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28700"/>
            <a:ext cx="0" cy="480517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9"/>
            <a:ext cx="9197667" cy="4743474"/>
          </a:xfrm>
          <a:noFill/>
        </p:spPr>
        <p:txBody>
          <a:bodyPr vert="horz" lIns="91440" tIns="45720" rIns="91440" bIns="137160" rtlCol="0" anchor="t">
            <a:normAutofit/>
          </a:bodyPr>
          <a:lstStyle>
            <a:lvl1pPr>
              <a:lnSpc>
                <a:spcPct val="80000"/>
              </a:lnSpc>
              <a:defRPr lang="en-US" sz="11500" spc="-100" baseline="0" dirty="0">
                <a:solidFill>
                  <a:schemeClr val="bg2">
                    <a:lumMod val="75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84851" y="5486400"/>
            <a:ext cx="3834743" cy="771684"/>
          </a:xfrm>
        </p:spPr>
        <p:txBody>
          <a:bodyPr vert="horz" lIns="91440" tIns="45720" rIns="91440" bIns="45720" rtlCol="0" anchor="b">
            <a:normAutofit/>
          </a:bodyPr>
          <a:lstStyle>
            <a:lvl1pPr marL="0" indent="0">
              <a:buNone/>
              <a:defRPr lang="en-US" sz="1600" cap="all" spc="100" baseline="0" dirty="0">
                <a:solidFill>
                  <a:schemeClr val="accent1"/>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334826" y="463480"/>
            <a:ext cx="2287073" cy="549316"/>
          </a:xfrm>
          <a:noFill/>
        </p:spPr>
        <p:txBody>
          <a:bodyP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93C8270A-2846-4BCB-A403-59E7E90A2BA8}" type="datetime1">
              <a:rPr lang="en-US" smtClean="0"/>
              <a:t>9/15/2026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544332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926297" y="6172185"/>
            <a:ext cx="10326757"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128016" y="365760"/>
            <a:ext cx="11534790" cy="5525653"/>
          </a:xfrm>
          <a:noFill/>
        </p:spPr>
        <p:txBody>
          <a:bodyPr anchor="t">
            <a:normAutofit/>
          </a:bodyPr>
          <a:lstStyle>
            <a:lvl1pPr>
              <a:defRPr sz="11500"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fld id="{F205D05A-BA39-4B06-B20A-BF32BF994A68}" type="datetime1">
              <a:rPr lang="en-US" smtClean="0"/>
              <a:t>9/15/2026</a:t>
            </a:fld>
            <a:endParaRPr lang="en-US"/>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3073479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a:off x="11506200" y="868362"/>
            <a:ext cx="0" cy="5270021"/>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8907FF6-0445-6CA3-7211-D4B7444D7BC9}"/>
              </a:ext>
            </a:extLst>
          </p:cNvPr>
          <p:cNvSpPr>
            <a:spLocks noGrp="1"/>
          </p:cNvSpPr>
          <p:nvPr>
            <p:ph type="title" hasCustomPrompt="1"/>
          </p:nvPr>
        </p:nvSpPr>
        <p:spPr>
          <a:xfrm>
            <a:off x="185877" y="1062360"/>
            <a:ext cx="9948723" cy="5762371"/>
          </a:xfrm>
          <a:noFill/>
        </p:spPr>
        <p:txBody>
          <a:bodyPr bIns="0" anchor="b">
            <a:normAutofit/>
          </a:bodyPr>
          <a:lstStyle>
            <a:lvl1pPr>
              <a:lnSpc>
                <a:spcPct val="80000"/>
              </a:lnSpc>
              <a:defRPr sz="11500" spc="-170" baseline="0">
                <a:ln>
                  <a:noFill/>
                </a:ln>
                <a:solidFill>
                  <a:schemeClr val="accent2">
                    <a:lumMod val="60000"/>
                    <a:lumOff val="40000"/>
                    <a:alpha val="80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xfrm>
            <a:off x="9677400" y="618213"/>
            <a:ext cx="1941441" cy="444147"/>
          </a:xfrm>
          <a:solidFill>
            <a:schemeClr val="accent1"/>
          </a:solidFill>
        </p:spPr>
        <p:txBody>
          <a:bodyPr anchor="t"/>
          <a:lstStyle>
            <a:lvl1pPr algn="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xfrm>
            <a:off x="10134600" y="5991663"/>
            <a:ext cx="1079954" cy="365125"/>
          </a:xfrm>
          <a:solidFill>
            <a:schemeClr val="accent1"/>
          </a:solidFill>
        </p:spPr>
        <p:txBody>
          <a:bodyPr/>
          <a:lstStyle>
            <a:lvl1pPr>
              <a:defRPr>
                <a:solidFill>
                  <a:schemeClr val="bg1"/>
                </a:solidFill>
              </a:defRPr>
            </a:lvl1pPr>
          </a:lstStyle>
          <a:p>
            <a:fld id="{3FC4DBFB-5124-40F9-A2E3-2D0FD410E55D}" type="datetime1">
              <a:rPr lang="en-US" smtClean="0"/>
              <a:t>9/15/2026</a:t>
            </a:fld>
            <a:endParaRPr lang="en-US"/>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xfrm>
            <a:off x="11210544" y="5991663"/>
            <a:ext cx="429372" cy="365125"/>
          </a:xfrm>
          <a:solidFill>
            <a:schemeClr val="accent1"/>
          </a:solidFill>
        </p:spPr>
        <p:txBody>
          <a:bodyPr/>
          <a:lstStyle>
            <a:lvl1pPr>
              <a:defRPr>
                <a:solidFill>
                  <a:schemeClr val="bg1"/>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325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1321906" y="685800"/>
            <a:ext cx="10184294"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4724403" y="2043904"/>
            <a:ext cx="7467597"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406175" y="2720396"/>
            <a:ext cx="5645423" cy="2494309"/>
          </a:xfrm>
          <a:solidFill>
            <a:schemeClr val="bg2">
              <a:lumMod val="90000"/>
            </a:schemeClr>
          </a:solidFill>
        </p:spPr>
        <p:txBody>
          <a:bodyPr vert="horz" lIns="91440" tIns="45720" rIns="91440" bIns="137160" rtlCol="0" anchor="t">
            <a:normAutofit/>
          </a:bodyPr>
          <a:lstStyle>
            <a:lvl1pPr>
              <a:defRPr lang="en-US" sz="1200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586410" y="569843"/>
            <a:ext cx="1470992" cy="541698"/>
          </a:xfrm>
          <a:solidFill>
            <a:schemeClr val="bg2">
              <a:lumMod val="90000"/>
            </a:schemeClr>
          </a:solidFill>
        </p:spPr>
        <p:txBody>
          <a:bodyPr anchor="t"/>
          <a:lstStyle>
            <a:lvl1pPr algn="l">
              <a:defRPr sz="1050"/>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10198" y="2743202"/>
            <a:ext cx="6096001" cy="3467098"/>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413627"/>
            <a:ext cx="1256738" cy="545500"/>
          </a:xfrm>
          <a:solidFill>
            <a:schemeClr val="bg2">
              <a:lumMod val="90000"/>
            </a:schemeClr>
          </a:solidFill>
        </p:spPr>
        <p:txBody>
          <a:bodyPr/>
          <a:lstStyle/>
          <a:p>
            <a:fld id="{6C2206C6-C6B2-4E06-A7AA-7F308C2F851D}"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413627"/>
            <a:ext cx="429372" cy="545500"/>
          </a:xfrm>
          <a:solidFill>
            <a:schemeClr val="bg2">
              <a:lumMod val="90000"/>
            </a:schemeClr>
          </a:solid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35400498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371603" y="3415504"/>
            <a:ext cx="10820397"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1150620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0"/>
            <a:ext cx="7930892" cy="2238587"/>
          </a:xfrm>
          <a:noFill/>
        </p:spPr>
        <p:txBody>
          <a:bodyPr anchor="t">
            <a:normAutofit/>
          </a:bodyPr>
          <a:lstStyle>
            <a:lvl1pPr>
              <a:defRPr sz="12000" spc="-50"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804946" y="3840480"/>
            <a:ext cx="6543924" cy="2536466"/>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134611" y="612381"/>
            <a:ext cx="1484228" cy="479352"/>
          </a:xfrm>
          <a:no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33512" y="2756699"/>
            <a:ext cx="1256738" cy="423823"/>
          </a:xfrm>
          <a:solidFill>
            <a:schemeClr val="bg2">
              <a:lumMod val="90000"/>
            </a:schemeClr>
          </a:solidFill>
        </p:spPr>
        <p:txBody>
          <a:bodyPr anchor="ctr"/>
          <a:lstStyle>
            <a:lvl1pPr algn="r">
              <a:defRPr/>
            </a:lvl1pPr>
          </a:lstStyle>
          <a:p>
            <a:fld id="{D1188C7A-78DB-4967-8643-716598F25D97}"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2756699"/>
            <a:ext cx="429372" cy="423823"/>
          </a:xfrm>
          <a:solidFill>
            <a:schemeClr val="bg2">
              <a:lumMod val="90000"/>
            </a:schemeClr>
          </a:solidFill>
        </p:spPr>
        <p:txBody>
          <a:bodyPr/>
          <a:lstStyle/>
          <a:p>
            <a:fld id="{27F8DDA4-3B80-4E8A-A8F5-521F73BF9127}" type="slidenum">
              <a:rPr lang="en-US" smtClean="0"/>
              <a:t>‹Nr.›</a:t>
            </a:fld>
            <a:endParaRPr lang="en-US"/>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8763000" y="3415504"/>
            <a:ext cx="3429000"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722980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0" y="0"/>
            <a:ext cx="12191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098960" y="3429002"/>
            <a:ext cx="11093040" cy="3428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a:off x="11506200" y="685800"/>
            <a:ext cx="0" cy="54864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1"/>
            <a:ext cx="8320359" cy="2204720"/>
          </a:xfrm>
          <a:noFill/>
        </p:spPr>
        <p:txBody>
          <a:bodyPr anchor="t">
            <a:normAutofit/>
          </a:bodyPr>
          <a:lstStyle>
            <a:lvl1pPr>
              <a:defRPr sz="12400">
                <a:solidFill>
                  <a:schemeClr val="bg2"/>
                </a:solidFill>
              </a:defRPr>
            </a:lvl1pPr>
          </a:lstStyle>
          <a:p>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561444" y="612065"/>
            <a:ext cx="2057397" cy="489061"/>
          </a:xfrm>
          <a:solidFill>
            <a:schemeClr val="bg2">
              <a:lumMod val="90000"/>
            </a:schemeClr>
          </a:solidFill>
        </p:spPr>
        <p:txBody>
          <a:bodyPr anchor="t"/>
          <a:lstStyle>
            <a:lvl1pPr algn="r">
              <a:defRPr sz="1050"/>
            </a:lvl1pPr>
          </a:lstStyle>
          <a:p>
            <a:r>
              <a:rPr lang="en-US"/>
              <a:t>Sample Footer Text</a:t>
            </a:r>
          </a:p>
        </p:txBody>
      </p:sp>
      <p:sp>
        <p:nvSpPr>
          <p:cNvPr id="12" name="Picture Placeholder 11">
            <a:extLst>
              <a:ext uri="{FF2B5EF4-FFF2-40B4-BE49-F238E27FC236}">
                <a16:creationId xmlns:a16="http://schemas.microsoft.com/office/drawing/2014/main" id="{45746446-87C7-9BD2-BA30-C87D25C67AAA}"/>
              </a:ext>
            </a:extLst>
          </p:cNvPr>
          <p:cNvSpPr>
            <a:spLocks noGrp="1"/>
          </p:cNvSpPr>
          <p:nvPr>
            <p:ph type="pic" sz="quarter" idx="13" hasCustomPrompt="1"/>
          </p:nvPr>
        </p:nvSpPr>
        <p:spPr>
          <a:xfrm>
            <a:off x="1098550" y="3429000"/>
            <a:ext cx="3702050" cy="3443288"/>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51231" y="3904090"/>
            <a:ext cx="5805964" cy="2268110"/>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57816" y="5888658"/>
            <a:ext cx="1256738" cy="545500"/>
          </a:xfrm>
          <a:noFill/>
        </p:spPr>
        <p:txBody>
          <a:bodyPr/>
          <a:lstStyle/>
          <a:p>
            <a:fld id="{CF3028B4-C775-4D6E-9ECF-E9C671E76E75}"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5888658"/>
            <a:ext cx="429372" cy="545500"/>
          </a:xfrm>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895532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800915" y="1001865"/>
            <a:ext cx="4683538" cy="1596220"/>
          </a:xfrm>
          <a:noFill/>
        </p:spPr>
        <p:txBody>
          <a:bodyPr anchor="b"/>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804557" y="3192236"/>
            <a:ext cx="4679897" cy="169439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p>
            <a:fld id="{A3EC7C9B-995E-4643-8C14-3CF0B0A04E72}"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‹Nr.›</a:t>
            </a:fld>
            <a:endParaRPr lang="en-US"/>
          </a:p>
        </p:txBody>
      </p:sp>
      <p:cxnSp>
        <p:nvCxnSpPr>
          <p:cNvPr id="8" name="Straight Connector 7">
            <a:extLst>
              <a:ext uri="{FF2B5EF4-FFF2-40B4-BE49-F238E27FC236}">
                <a16:creationId xmlns:a16="http://schemas.microsoft.com/office/drawing/2014/main" id="{64C8F070-E2F8-52B0-F70E-3C62AB5B4E40}"/>
              </a:ext>
              <a:ext uri="{C183D7F6-B498-43B3-948B-1728B52AA6E4}">
                <adec:decorative xmlns:adec="http://schemas.microsoft.com/office/drawing/2017/decorative" val="1"/>
              </a:ext>
            </a:extLst>
          </p:cNvPr>
          <p:cNvCxnSpPr>
            <a:cxnSpLocks/>
          </p:cNvCxnSpPr>
          <p:nvPr/>
        </p:nvCxnSpPr>
        <p:spPr>
          <a:xfrm flipV="1">
            <a:off x="6130458" y="2598084"/>
            <a:ext cx="3642" cy="47907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0228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2" y="1028700"/>
            <a:ext cx="4381494" cy="1526721"/>
          </a:xfrm>
          <a:noFill/>
        </p:spPr>
        <p:txBody>
          <a:bodyPr anchor="b"/>
          <a:lstStyle>
            <a:lvl1pPr algn="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864680" y="2743200"/>
            <a:ext cx="4035776" cy="2202515"/>
          </a:xfrm>
        </p:spPr>
        <p:txBody>
          <a:bodyPr anchor="b"/>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p>
            <a:fld id="{EB6F6598-C52E-418B-8497-C4DAE4F0985A}"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‹Nr.›</a:t>
            </a:fld>
            <a:endParaRPr lang="en-US"/>
          </a:p>
        </p:txBody>
      </p:sp>
      <p:cxnSp>
        <p:nvCxnSpPr>
          <p:cNvPr id="8" name="Straight Connector 7">
            <a:extLst>
              <a:ext uri="{FF2B5EF4-FFF2-40B4-BE49-F238E27FC236}">
                <a16:creationId xmlns:a16="http://schemas.microsoft.com/office/drawing/2014/main" id="{4DD4A231-1FAB-F0A7-7593-DC4A555F55FB}"/>
              </a:ext>
              <a:ext uri="{C183D7F6-B498-43B3-948B-1728B52AA6E4}">
                <adec:decorative xmlns:adec="http://schemas.microsoft.com/office/drawing/2017/decorative" val="1"/>
              </a:ext>
            </a:extLst>
          </p:cNvPr>
          <p:cNvCxnSpPr>
            <a:cxnSpLocks/>
          </p:cNvCxnSpPr>
          <p:nvPr/>
        </p:nvCxnSpPr>
        <p:spPr>
          <a:xfrm flipV="1">
            <a:off x="5486400" y="2743200"/>
            <a:ext cx="0" cy="2202516"/>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5281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2057399"/>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2057401"/>
            <a:ext cx="46482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2E394BC2-7D23-4352-8AF3-6A490B666FB8}"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614958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1027622"/>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1027623"/>
            <a:ext cx="4648200" cy="44845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3EE3A63-0174-4F36-AB66-61B83C7C9647}"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6458883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31915"/>
            <a:ext cx="3968496"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090020" y="1001865"/>
            <a:ext cx="6416180" cy="46833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4758A600-6D87-4303-8A2F-171F72E22375}"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513072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650915"/>
            <a:ext cx="3054096" cy="171128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026716" y="650915"/>
            <a:ext cx="7479484" cy="5216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E2E51BF4-D56D-4D12-A5A9-E780D160D1C6}"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3091469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1242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24384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733800" y="1367622"/>
            <a:ext cx="7929006" cy="44775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3810000" y="6210300"/>
            <a:ext cx="76962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3657601"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FBFC4637-11C9-448C-8D4C-0CD0AE46C949}"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3672692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553299"/>
            <a:ext cx="8159496" cy="659274"/>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371601"/>
            <a:ext cx="8157568" cy="46542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A642D680-A112-485C-AB9D-C4786EC59251}"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‹Nr.›</a:t>
            </a:fld>
            <a:endParaRPr lang="en-US"/>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9448799" y="0"/>
            <a:ext cx="2743201" cy="55626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19460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4864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5063318" y="0"/>
            <a:ext cx="4385481"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5056" y="1965281"/>
            <a:ext cx="4859992" cy="3732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F79E3CBC-A2D6-42D3-976A-174CF7E26BA0}"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32236904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99475"/>
            <a:ext cx="362544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2124222"/>
            <a:ext cx="3567404" cy="3488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4800601" y="0"/>
            <a:ext cx="73914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917E8D86-1037-438D-973A-F8D03A01BF16}"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975185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FE64AB8-5CDA-105D-40FF-06105F0CAFAB}"/>
              </a:ext>
              <a:ext uri="{C183D7F6-B498-43B3-948B-1728B52AA6E4}">
                <adec:decorative xmlns:adec="http://schemas.microsoft.com/office/drawing/2017/decorative" val="1"/>
              </a:ext>
            </a:extLst>
          </p:cNvPr>
          <p:cNvCxnSpPr>
            <a:cxnSpLocks/>
          </p:cNvCxnSpPr>
          <p:nvPr/>
        </p:nvCxnSpPr>
        <p:spPr>
          <a:xfrm>
            <a:off x="4800600" y="6210300"/>
            <a:ext cx="67056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F05651F4-3862-056A-CAA1-54D59C5C0C31}"/>
              </a:ext>
            </a:extLst>
          </p:cNvPr>
          <p:cNvSpPr>
            <a:spLocks noGrp="1"/>
          </p:cNvSpPr>
          <p:nvPr>
            <p:ph type="pic" sz="quarter" idx="13" hasCustomPrompt="1"/>
          </p:nvPr>
        </p:nvSpPr>
        <p:spPr>
          <a:xfrm>
            <a:off x="0" y="0"/>
            <a:ext cx="41148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428999" y="0"/>
            <a:ext cx="6019801" cy="1593908"/>
          </a:xfrm>
        </p:spPr>
        <p:txBody>
          <a:bodyPr lIns="137160" rIns="274320" b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701509" y="1741394"/>
            <a:ext cx="6105157" cy="38433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701508" y="6029868"/>
            <a:ext cx="2020824"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A33876A1-EAF9-4915-94FE-FB92EEABD687}"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1494131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30047"/>
            <a:ext cx="4939005"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746792"/>
            <a:ext cx="5776896" cy="3969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7391400" y="0"/>
            <a:ext cx="48006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B0ECE3E5-DEB1-48A2-A1A9-7ABBE9A784F7}"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0372472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7719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1242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358608" y="1367622"/>
            <a:ext cx="7171976" cy="447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flipV="1">
            <a:off x="4495800" y="6210300"/>
            <a:ext cx="7010400" cy="213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358608"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3D9CFEE7-1948-428C-8A1B-930C420A85C1}"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7411779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78486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7450456" y="0"/>
            <a:ext cx="4142830" cy="1978681"/>
          </a:xfrm>
        </p:spPr>
        <p:txBody>
          <a:bodyPr l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8442196" y="2112973"/>
            <a:ext cx="3151090" cy="3678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8439912" y="6029868"/>
            <a:ext cx="1911096" cy="365125"/>
          </a:xfrm>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351008" y="6029868"/>
            <a:ext cx="890077" cy="365125"/>
          </a:xfrm>
          <a:noFill/>
        </p:spPr>
        <p:txBody>
          <a:bodyPr/>
          <a:lstStyle/>
          <a:p>
            <a:fld id="{2B950759-980B-4783-B58D-96B69BC77CA8}"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0944565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12192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01376"/>
            <a:ext cx="360112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504" y="2496848"/>
            <a:ext cx="360112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4" y="5032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603504" y="4800600"/>
            <a:ext cx="1256738" cy="365125"/>
          </a:xfrm>
          <a:noFill/>
        </p:spPr>
        <p:txBody>
          <a:bodyPr/>
          <a:lstStyle>
            <a:lvl1pPr algn="l">
              <a:defRPr/>
            </a:lvl1pPr>
          </a:lstStyle>
          <a:p>
            <a:fld id="{75D8CBF3-D33E-488B-BE09-B302C3504935}"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3947641" y="4800600"/>
            <a:ext cx="429372" cy="365125"/>
          </a:xfrm>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8091273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B15A2BF-1AB9-8F23-A598-958473764918}"/>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6705599 w 12192000"/>
              <a:gd name="connsiteY1" fmla="*/ 0 h 6858000"/>
              <a:gd name="connsiteX2" fmla="*/ 6705599 w 12192000"/>
              <a:gd name="connsiteY2" fmla="*/ 5524500 h 6858000"/>
              <a:gd name="connsiteX3" fmla="*/ 12192000 w 12192000"/>
              <a:gd name="connsiteY3" fmla="*/ 5524500 h 6858000"/>
              <a:gd name="connsiteX4" fmla="*/ 121920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6705599" y="0"/>
                </a:lnTo>
                <a:lnTo>
                  <a:pt x="6705599" y="5524500"/>
                </a:lnTo>
                <a:lnTo>
                  <a:pt x="12192000" y="5524500"/>
                </a:lnTo>
                <a:lnTo>
                  <a:pt x="12192000" y="6858000"/>
                </a:lnTo>
                <a:lnTo>
                  <a:pt x="0" y="68580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7280996" y="868363"/>
            <a:ext cx="4301403" cy="105815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280997" y="2059527"/>
            <a:ext cx="4301403" cy="262079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280998" y="5032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280997" y="4680321"/>
            <a:ext cx="1256738" cy="365125"/>
          </a:xfrm>
          <a:noFill/>
        </p:spPr>
        <p:txBody>
          <a:bodyPr/>
          <a:lstStyle>
            <a:lvl1pPr algn="l">
              <a:defRPr/>
            </a:lvl1pPr>
          </a:lstStyle>
          <a:p>
            <a:fld id="{8394C7EB-3255-4C04-9D3B-DA51FDFD7E92}"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29712" y="4680321"/>
            <a:ext cx="429372" cy="365125"/>
          </a:xfrm>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9437778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867A324D-1E02-47A7-E25C-2977C957FCF5}"/>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71600 h 6858000"/>
              <a:gd name="connsiteX3" fmla="*/ 6705600 w 12192000"/>
              <a:gd name="connsiteY3" fmla="*/ 1371600 h 6858000"/>
              <a:gd name="connsiteX4" fmla="*/ 67056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12192000" y="0"/>
                </a:lnTo>
                <a:lnTo>
                  <a:pt x="12192000" y="1371600"/>
                </a:lnTo>
                <a:lnTo>
                  <a:pt x="6705600" y="1371600"/>
                </a:lnTo>
                <a:lnTo>
                  <a:pt x="6705600" y="6858000"/>
                </a:lnTo>
                <a:lnTo>
                  <a:pt x="0" y="68580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7280997" y="2201863"/>
            <a:ext cx="4225204" cy="105815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280997" y="3393027"/>
            <a:ext cx="4225203" cy="247437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280998" y="18367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280997" y="6013821"/>
            <a:ext cx="1256738" cy="365125"/>
          </a:xfrm>
          <a:noFill/>
        </p:spPr>
        <p:txBody>
          <a:bodyPr/>
          <a:lstStyle>
            <a:lvl1pPr algn="l">
              <a:defRPr/>
            </a:lvl1pPr>
          </a:lstStyle>
          <a:p>
            <a:fld id="{E396167E-13CB-492D-A43B-8BD084C7EA4B}"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29712" y="6013821"/>
            <a:ext cx="429372" cy="365125"/>
          </a:xfrm>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9585249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673955"/>
            <a:ext cx="3154680"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800" y="4647060"/>
            <a:ext cx="7552114" cy="138280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noFill/>
        </p:spPr>
        <p:txBody>
          <a:bodyPr/>
          <a:lstStyle/>
          <a:p>
            <a:fld id="{49885C97-4180-47D6-BA3E-83C74E1B1903}"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7542" y="6029868"/>
            <a:ext cx="429372" cy="365125"/>
          </a:xfrm>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6384938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3429000"/>
            <a:ext cx="3081528" cy="2438400"/>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28956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799" y="3429000"/>
            <a:ext cx="7391401"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A3CF85C1-8AE5-42AC-A9E5-BFA1AA4ECE1A}"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41368" y="6029868"/>
            <a:ext cx="429372" cy="365125"/>
          </a:xfrm>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9631660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641214"/>
            <a:ext cx="3072384" cy="2775858"/>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799" y="618269"/>
            <a:ext cx="7471769" cy="28107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3551884"/>
            <a:ext cx="1907799" cy="365125"/>
          </a:xfrm>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3551884"/>
            <a:ext cx="1179576" cy="365125"/>
          </a:xfrm>
          <a:noFill/>
        </p:spPr>
        <p:txBody>
          <a:bodyPr/>
          <a:lstStyle/>
          <a:p>
            <a:fld id="{F9764A69-0D4A-41EE-B368-4D0114C52684}"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41368" y="3551884"/>
            <a:ext cx="429372" cy="365125"/>
          </a:xfrm>
          <a:noFill/>
        </p:spPr>
        <p:txBody>
          <a:bodyPr/>
          <a:lstStyle/>
          <a:p>
            <a:fld id="{27F8DDA4-3B80-4E8A-A8F5-521F73BF9127}" type="slidenum">
              <a:rPr lang="en-US" smtClean="0"/>
              <a:t>‹Nr.›</a:t>
            </a:fld>
            <a:endParaRPr lang="en-US"/>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4114800"/>
            <a:ext cx="12191999" cy="27432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6684816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685800" y="1371599"/>
            <a:ext cx="6705602" cy="4191001"/>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4" y="313943"/>
            <a:ext cx="4939201" cy="1281526"/>
          </a:xfrm>
        </p:spPr>
        <p:txBody>
          <a:bodyPr tIns="91440" b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59144" y="1266426"/>
            <a:ext cx="3547056" cy="429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EC869251-F212-4557-A92A-BBFE6D38B002}"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39877823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5" y="337062"/>
            <a:ext cx="6787898" cy="845931"/>
          </a:xfrm>
        </p:spPr>
        <p:txBody>
          <a:bodyPr tIns="91440" bIns="91440"/>
          <a:lstStyle>
            <a:lvl1pPr>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5468" y="637706"/>
            <a:ext cx="1907799" cy="365125"/>
          </a:xfrm>
        </p:spPr>
        <p:txBody>
          <a:bodyPr anchor="t"/>
          <a:lstStyle>
            <a:lvl1pPr algn="r">
              <a:defRPr/>
            </a:lvl1pPr>
          </a:lstStyle>
          <a:p>
            <a:r>
              <a:rPr lang="en-US"/>
              <a:t>Sample Footer Text</a:t>
            </a:r>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7391402"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66163" y="1266737"/>
            <a:ext cx="2894795" cy="47631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9C7720E7-9D70-4C91-9C55-B922EC8FF4E1}"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11502704"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32253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3A8EAE1-78C6-0829-9C7B-07BF40315667}"/>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4114801" cy="4114801"/>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6" y="3666528"/>
            <a:ext cx="3282166" cy="1896071"/>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680337" y="1136232"/>
            <a:ext cx="5777888" cy="47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1783" y="640080"/>
            <a:ext cx="1911096" cy="410486"/>
          </a:xfrm>
        </p:spPr>
        <p:txBody>
          <a:bodyPr anchor="t"/>
          <a:lstStyle>
            <a:lvl1pPr algn="r">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rot="5400000">
            <a:off x="10874790" y="5197321"/>
            <a:ext cx="1289031" cy="365120"/>
          </a:xfrm>
          <a:solidFill>
            <a:schemeClr val="bg1"/>
          </a:solidFill>
        </p:spPr>
        <p:txBody>
          <a:bodyPr rIns="182880"/>
          <a:lstStyle/>
          <a:p>
            <a:fld id="{C26E53DC-2C2B-436E-8F81-6F56D67B2094}"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31558147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4800600"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5" y="4374100"/>
            <a:ext cx="3897905"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89516" y="685800"/>
            <a:ext cx="5430884" cy="5204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2974" y="6029867"/>
            <a:ext cx="1911096" cy="365126"/>
          </a:xfrm>
          <a:solidFill>
            <a:schemeClr val="bg1"/>
          </a:solidFill>
        </p:spPr>
        <p:txBody>
          <a:bodyPr anchor="ct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solidFill>
            <a:schemeClr val="bg1"/>
          </a:solidFill>
        </p:spPr>
        <p:txBody>
          <a:bodyPr/>
          <a:lstStyle/>
          <a:p>
            <a:fld id="{A25B1B0E-4CBA-421A-9FF9-BD907EE313C7}"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3488722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95138" y="551542"/>
            <a:ext cx="3737426" cy="1490472"/>
          </a:xfrm>
        </p:spPr>
        <p:txBody>
          <a:bodyPr lIns="137160" tIns="137160" anchor="t"/>
          <a:lstStyle>
            <a:lvl1pPr>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685800" y="2057400"/>
            <a:ext cx="3429000" cy="41529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681057" y="595083"/>
            <a:ext cx="6981749"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4800600" y="6210300"/>
            <a:ext cx="67056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681058"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5034" cy="365125"/>
          </a:xfrm>
        </p:spPr>
        <p:txBody>
          <a:bodyPr/>
          <a:lstStyle/>
          <a:p>
            <a:fld id="{1A3891DC-7E15-43B5-BCFB-370696C30398}"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4998719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800599" y="5149121"/>
            <a:ext cx="6861107" cy="842527"/>
          </a:xfrm>
          <a:noFill/>
        </p:spPr>
        <p:txBody>
          <a:bodyPr anchor="t"/>
          <a:lstStyle>
            <a:lvl1pPr algn="r">
              <a:defRPr b="0" cap="all" baseline="0">
                <a:solidFill>
                  <a:schemeClr val="accent1"/>
                </a:solidFill>
                <a:effectLst/>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lIns="0" tIns="0" rIns="0" bIns="0" anchor="b">
            <a:normAutofit/>
          </a:bodyPr>
          <a:lstStyle>
            <a:lvl1pPr marL="0" indent="0">
              <a:buNone/>
              <a:defRPr sz="28000" spc="-200" baseline="0">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7"/>
            <a:ext cx="2137769" cy="365125"/>
          </a:xfrm>
          <a:noFill/>
        </p:spPr>
        <p:txBody>
          <a:bodyPr/>
          <a:lstStyle>
            <a:lvl1pPr>
              <a:defRPr b="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E5E07D1D-D1D5-479B-A8E5-C908666570C8}"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27F8DDA4-3B80-4E8A-A8F5-521F73BF9127}" type="slidenum">
              <a:rPr lang="en-US" smtClean="0"/>
              <a:t>‹Nr.›</a:t>
            </a:fld>
            <a:endParaRPr lang="en-US"/>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11503594" y="675861"/>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72521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Number Larg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60000"/>
              <a:lumOff val="40000"/>
              <a:alpha val="8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429000" y="5042130"/>
            <a:ext cx="8232707" cy="949518"/>
          </a:xfrm>
          <a:noFill/>
        </p:spPr>
        <p:txBody>
          <a:bodyPr anchor="t">
            <a:normAutofit/>
          </a:bodyPr>
          <a:lstStyle>
            <a:lvl1pPr algn="r">
              <a:defRPr sz="3200" b="0" cap="none" baseline="0">
                <a:solidFill>
                  <a:schemeClr val="accent5">
                    <a:lumMod val="75000"/>
                  </a:schemeClr>
                </a:solidFill>
                <a:effectLst/>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anchor="b">
            <a:normAutofit/>
          </a:bodyPr>
          <a:lstStyle>
            <a:lvl1pPr marL="0" indent="0">
              <a:buNone/>
              <a:defRPr sz="28000" spc="-20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8"/>
            <a:ext cx="2137769" cy="365125"/>
          </a:xfrm>
          <a:noFill/>
        </p:spPr>
        <p:txBody>
          <a:bodyPr/>
          <a:lstStyle>
            <a:lvl1pPr>
              <a:defRPr b="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DC860212-EC80-4550-8977-412BA68CEEAD}"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27F8DDA4-3B80-4E8A-A8F5-521F73BF9127}" type="slidenum">
              <a:rPr lang="en-US" smtClean="0"/>
              <a:t>‹Nr.›</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24739"/>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21881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Number Larg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114799" y="5230607"/>
            <a:ext cx="7634369" cy="761041"/>
          </a:xfrm>
          <a:noFill/>
        </p:spPr>
        <p:txBody>
          <a:bodyPr anchor="t"/>
          <a:lstStyle>
            <a:lvl1pPr algn="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120765"/>
            <a:ext cx="10659375" cy="4800600"/>
          </a:xfrm>
        </p:spPr>
        <p:txBody>
          <a:bodyPr lIns="0" tIns="0" rIns="0" bIns="0" anchor="b">
            <a:normAutofit/>
          </a:bodyPr>
          <a:lstStyle>
            <a:lvl1pPr marL="0" indent="0">
              <a:buNone/>
              <a:defRPr sz="31000" spc="-100" baseline="0">
                <a:solidFill>
                  <a:schemeClr val="accent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32480"/>
            <a:ext cx="2137769" cy="365125"/>
          </a:xfrm>
          <a:no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1"/>
                </a:solidFill>
              </a:defRPr>
            </a:lvl1pPr>
          </a:lstStyle>
          <a:p>
            <a:fld id="{C58B63FC-A13C-4EAB-9220-41BEA3370D02}"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1"/>
                </a:solidFill>
              </a:defRPr>
            </a:lvl1pPr>
          </a:lstStyle>
          <a:p>
            <a:fld id="{27F8DDA4-3B80-4E8A-A8F5-521F73BF9127}" type="slidenum">
              <a:rPr lang="en-US" smtClean="0"/>
              <a:t>‹Nr.›</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85948"/>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29606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Number Large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800723" y="5230607"/>
            <a:ext cx="7948445" cy="761041"/>
          </a:xfrm>
          <a:noFill/>
        </p:spPr>
        <p:txBody>
          <a:bodyPr anchor="t"/>
          <a:lstStyle>
            <a:lvl1pPr algn="r">
              <a:defRPr b="1" spc="100" baseline="0">
                <a:solidFill>
                  <a:schemeClr val="bg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657225"/>
            <a:ext cx="10924355" cy="5887832"/>
          </a:xfrm>
        </p:spPr>
        <p:txBody>
          <a:bodyPr lIns="0" tIns="0" rIns="0" bIns="0" anchor="ctr">
            <a:normAutofit/>
          </a:bodyPr>
          <a:lstStyle>
            <a:lvl1pPr marL="0" indent="0">
              <a:buNone/>
              <a:defRPr sz="31000" spc="-100" baseline="0">
                <a:solidFill>
                  <a:schemeClr val="bg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32480"/>
            <a:ext cx="2137769" cy="365125"/>
          </a:xfrm>
          <a:noFill/>
        </p:spPr>
        <p:txBody>
          <a:bodyPr/>
          <a:lstStyle>
            <a:lvl1pPr>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4D133BBB-C9BA-478D-ACC3-56E69C31B4D0}"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‹Nr.›</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85948"/>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33047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Number Large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800723" y="5122417"/>
            <a:ext cx="7948445" cy="869232"/>
          </a:xfrm>
          <a:noFill/>
        </p:spPr>
        <p:txBody>
          <a:bodyPr anchor="t">
            <a:normAutofit/>
          </a:bodyPr>
          <a:lstStyle>
            <a:lvl1pPr algn="r">
              <a:defRPr sz="2800" b="0" spc="100" baseline="0">
                <a:solidFill>
                  <a:schemeClr val="bg2"/>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120765"/>
            <a:ext cx="10659375" cy="4800600"/>
          </a:xfrm>
        </p:spPr>
        <p:txBody>
          <a:bodyPr lIns="0" tIns="0" rIns="0" anchor="b">
            <a:normAutofit/>
          </a:bodyPr>
          <a:lstStyle>
            <a:lvl1pPr marL="0" indent="0">
              <a:spcBef>
                <a:spcPts val="0"/>
              </a:spcBef>
              <a:buNone/>
              <a:defRPr sz="31000" spc="-100" baseline="0">
                <a:ln w="15875">
                  <a:solidFill>
                    <a:schemeClr val="bg2"/>
                  </a:solidFill>
                </a:ln>
                <a:no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263391" y="616226"/>
            <a:ext cx="1352320" cy="412474"/>
          </a:xfrm>
          <a:noFill/>
        </p:spPr>
        <p:txBody>
          <a:bodyPr anchor="t"/>
          <a:lstStyle>
            <a:lvl1pPr algn="r">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D386BD3A-3427-4776-A455-FF38304F4878}"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37550320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10169921" cy="4949687"/>
          </a:xfrm>
        </p:spPr>
        <p:txBody>
          <a:bodyPr anchor="b">
            <a:normAutofit/>
          </a:bodyPr>
          <a:lstStyle>
            <a:lvl1pPr marL="0" indent="0">
              <a:lnSpc>
                <a:spcPct val="80000"/>
              </a:lnSpc>
              <a:spcBef>
                <a:spcPts val="0"/>
              </a:spcBef>
              <a:buNone/>
              <a:defRPr sz="7200" cap="all" spc="-100" baseline="0">
                <a:solidFill>
                  <a:schemeClr val="accent1"/>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85800"/>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lumMod val="60000"/>
              <a:lumOff val="40000"/>
            </a:schemeClr>
          </a:solid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01227"/>
            <a:ext cx="1256738" cy="365125"/>
          </a:xfrm>
          <a:solidFill>
            <a:schemeClr val="accent2">
              <a:lumMod val="60000"/>
              <a:lumOff val="40000"/>
            </a:schemeClr>
          </a:solidFill>
        </p:spPr>
        <p:txBody>
          <a:bodyPr/>
          <a:lstStyle>
            <a:lvl1pPr>
              <a:defRPr>
                <a:solidFill>
                  <a:schemeClr val="bg1"/>
                </a:solidFill>
              </a:defRPr>
            </a:lvl1pPr>
          </a:lstStyle>
          <a:p>
            <a:fld id="{90907655-BDED-4A88-9727-947E02456645}"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501227"/>
            <a:ext cx="429372" cy="365125"/>
          </a:xfrm>
          <a:solidFill>
            <a:schemeClr val="accent2">
              <a:lumMod val="60000"/>
              <a:lumOff val="40000"/>
            </a:schemeClr>
          </a:solidFill>
        </p:spPr>
        <p:txBody>
          <a:bodyPr/>
          <a:lstStyle>
            <a:lvl1pPr>
              <a:defRPr>
                <a:solidFill>
                  <a:schemeClr val="bg1"/>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31128135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Statem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9666226" cy="4949687"/>
          </a:xfrm>
        </p:spPr>
        <p:txBody>
          <a:bodyPr anchor="b">
            <a:normAutofit/>
          </a:bodyPr>
          <a:lstStyle>
            <a:lvl1pPr marL="0" indent="0">
              <a:lnSpc>
                <a:spcPct val="80000"/>
              </a:lnSpc>
              <a:spcBef>
                <a:spcPts val="0"/>
              </a:spcBef>
              <a:buNone/>
              <a:defRPr sz="7200" cap="all" spc="-100" baseline="0">
                <a:solidFill>
                  <a:schemeClr val="accent2">
                    <a:lumMod val="40000"/>
                    <a:lumOff val="60000"/>
                  </a:schemeClr>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729532"/>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solid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44329"/>
            <a:ext cx="1256738" cy="365125"/>
          </a:xfrm>
          <a:solidFill>
            <a:schemeClr val="accent2"/>
          </a:solidFill>
        </p:spPr>
        <p:txBody>
          <a:bodyPr/>
          <a:lstStyle>
            <a:lvl1pPr>
              <a:defRPr>
                <a:solidFill>
                  <a:schemeClr val="bg1"/>
                </a:solidFill>
              </a:defRPr>
            </a:lvl1pPr>
          </a:lstStyle>
          <a:p>
            <a:fld id="{F0400140-9243-4AE1-A76C-D8BD9EF938F5}"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5" y="544329"/>
            <a:ext cx="449721" cy="365125"/>
          </a:xfrm>
          <a:solidFill>
            <a:schemeClr val="accent2"/>
          </a:solidFill>
        </p:spPr>
        <p:txBody>
          <a:bodyPr/>
          <a:lstStyle>
            <a:lvl1pPr>
              <a:defRPr>
                <a:solidFill>
                  <a:schemeClr val="bg1"/>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25073265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Statement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2"/>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bg2"/>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bg2"/>
          </a:solidFill>
        </p:spPr>
        <p:txBody>
          <a:bodyPr/>
          <a:lstStyle>
            <a:lvl1pPr>
              <a:defRPr>
                <a:solidFill>
                  <a:schemeClr val="tx2"/>
                </a:solidFill>
              </a:defRPr>
            </a:lvl1pPr>
          </a:lstStyle>
          <a:p>
            <a:fld id="{F978418A-E4AD-4F4D-B99D-9E40C1234D23}"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bg2"/>
          </a:solidFill>
        </p:spPr>
        <p:txBody>
          <a:bodyPr/>
          <a:lstStyle>
            <a:lvl1pPr>
              <a:defRPr>
                <a:solidFill>
                  <a:schemeClr val="tx2"/>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23017343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Statement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3"/>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bg2"/>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bg2"/>
          </a:solidFill>
        </p:spPr>
        <p:txBody>
          <a:bodyPr/>
          <a:lstStyle>
            <a:lvl1pPr>
              <a:defRPr>
                <a:solidFill>
                  <a:schemeClr val="tx2"/>
                </a:solidFill>
              </a:defRPr>
            </a:lvl1pPr>
          </a:lstStyle>
          <a:p>
            <a:fld id="{1A57725C-F3FD-4B16-984B-FC904AD58D64}"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bg2"/>
          </a:solidFill>
        </p:spPr>
        <p:txBody>
          <a:bodyPr/>
          <a:lstStyle>
            <a:lvl1pPr>
              <a:defRPr>
                <a:solidFill>
                  <a:schemeClr val="tx2"/>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14812359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Statement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5">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5"/>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accent5">
              <a:lumMod val="40000"/>
              <a:lumOff val="60000"/>
            </a:schemeClr>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accent5">
              <a:lumMod val="40000"/>
              <a:lumOff val="60000"/>
            </a:schemeClr>
          </a:solidFill>
        </p:spPr>
        <p:txBody>
          <a:bodyPr/>
          <a:lstStyle>
            <a:lvl1pPr>
              <a:defRPr>
                <a:solidFill>
                  <a:schemeClr val="tx2"/>
                </a:solidFill>
              </a:defRPr>
            </a:lvl1pPr>
          </a:lstStyle>
          <a:p>
            <a:fld id="{F4C780C6-F0FD-455F-A2B8-0A9691723AFF}"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accent5">
              <a:lumMod val="40000"/>
              <a:lumOff val="60000"/>
            </a:schemeClr>
          </a:solidFill>
        </p:spPr>
        <p:txBody>
          <a:bodyPr/>
          <a:lstStyle>
            <a:lvl1pPr>
              <a:defRPr>
                <a:solidFill>
                  <a:schemeClr val="tx2"/>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10888502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0" y="0"/>
            <a:ext cx="12191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876300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4114800" y="5410203"/>
            <a:ext cx="7543800" cy="372746"/>
          </a:xfrm>
          <a:noFill/>
        </p:spPr>
        <p:txBody>
          <a:bodyPr tIns="91440" bIns="91440" anchor="ctr">
            <a:normAutofit/>
          </a:bodyPr>
          <a:lstStyle>
            <a:lvl1pPr algn="r">
              <a:defRPr sz="2000">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845296" cy="3656168"/>
          </a:xfrm>
        </p:spPr>
        <p:txBody>
          <a:bodyPr>
            <a:normAutofit/>
          </a:bodyPr>
          <a:lstStyle>
            <a:lvl1pPr marL="228600" indent="-228600">
              <a:lnSpc>
                <a:spcPct val="85000"/>
              </a:lnSpc>
              <a:spcBef>
                <a:spcPts val="0"/>
              </a:spcBef>
              <a:buNone/>
              <a:defRPr sz="5800"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605430" y="6029868"/>
            <a:ext cx="1911096" cy="365125"/>
          </a:xfrm>
          <a:solidFill>
            <a:schemeClr val="accent3">
              <a:lumMod val="60000"/>
              <a:lumOff val="40000"/>
            </a:schemeClr>
          </a:solidFill>
        </p:spPr>
        <p:txBody>
          <a:bodyPr/>
          <a:lstStyle>
            <a:lvl1pPr>
              <a:defRPr b="0">
                <a:solidFill>
                  <a:schemeClr val="accent5"/>
                </a:solidFill>
                <a:latin typeface="+mn-lt"/>
              </a:defRPr>
            </a:lvl1pPr>
          </a:lstStyle>
          <a:p>
            <a:r>
              <a:rPr lang="en-US"/>
              <a:t>Sample Footer Text</a:t>
            </a:r>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9802368" y="6029868"/>
            <a:ext cx="1435608" cy="365125"/>
          </a:xfrm>
          <a:solidFill>
            <a:schemeClr val="accent3">
              <a:lumMod val="60000"/>
              <a:lumOff val="40000"/>
            </a:schemeClr>
          </a:solidFill>
        </p:spPr>
        <p:txBody>
          <a:bodyPr/>
          <a:lstStyle>
            <a:lvl1pPr>
              <a:defRPr b="0">
                <a:solidFill>
                  <a:schemeClr val="accent5"/>
                </a:solidFill>
                <a:latin typeface="+mn-lt"/>
              </a:defRPr>
            </a:lvl1pPr>
          </a:lstStyle>
          <a:p>
            <a:fld id="{D348C769-7AB4-4647-BD58-CC3E9CA66889}" type="datetime1">
              <a:rPr lang="en-US" smtClean="0"/>
              <a:t>9/15/2026</a:t>
            </a:fld>
            <a:endParaRPr lang="en-US"/>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32059961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cxnSp>
        <p:nvCxnSpPr>
          <p:cNvPr id="13" name="Straight Connector 12">
            <a:extLst>
              <a:ext uri="{FF2B5EF4-FFF2-40B4-BE49-F238E27FC236}">
                <a16:creationId xmlns:a16="http://schemas.microsoft.com/office/drawing/2014/main" id="{B4DD8063-0B64-5552-D964-11CA84F7ABD9}"/>
              </a:ext>
              <a:ext uri="{C183D7F6-B498-43B3-948B-1728B52AA6E4}">
                <adec:decorative xmlns:adec="http://schemas.microsoft.com/office/drawing/2017/decorative" val="1"/>
              </a:ext>
            </a:extLst>
          </p:cNvPr>
          <p:cNvCxnSpPr>
            <a:cxnSpLocks/>
          </p:cNvCxnSpPr>
          <p:nvPr/>
        </p:nvCxnSpPr>
        <p:spPr>
          <a:xfrm>
            <a:off x="11082528" y="725556"/>
            <a:ext cx="0" cy="4135136"/>
          </a:xfrm>
          <a:prstGeom prst="line">
            <a:avLst/>
          </a:prstGeom>
          <a:ln w="12700">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443564" y="5167222"/>
            <a:ext cx="6789870" cy="679510"/>
          </a:xfrm>
          <a:solidFill>
            <a:schemeClr val="bg2"/>
          </a:solidFill>
        </p:spPr>
        <p:txBody>
          <a:bodyPr tIns="91440" bIns="91440" anchor="ctr">
            <a:normAutofit/>
          </a:bodyPr>
          <a:lstStyle>
            <a:lvl1pPr algn="r">
              <a:defRPr sz="2000" b="1" cap="none" baseline="0">
                <a:solidFill>
                  <a:schemeClr val="accent5"/>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653281" cy="4075044"/>
          </a:xfrm>
        </p:spPr>
        <p:txBody>
          <a:bodyPr>
            <a:normAutofit/>
          </a:bodyPr>
          <a:lstStyle>
            <a:lvl1pPr marL="228600" indent="-228600">
              <a:lnSpc>
                <a:spcPct val="85000"/>
              </a:lnSpc>
              <a:spcBef>
                <a:spcPts val="0"/>
              </a:spcBef>
              <a:buNone/>
              <a:defRPr sz="5400" b="0" cap="all" spc="0" baseline="0">
                <a:solidFill>
                  <a:schemeClr val="accent2"/>
                </a:solidFill>
                <a:latin typeface="+mj-lt"/>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3" y="6029868"/>
            <a:ext cx="1911096" cy="367060"/>
          </a:xfrm>
          <a:noFill/>
        </p:spPr>
        <p:txBody>
          <a:bodyPr anchor="ctr"/>
          <a:lstStyle>
            <a:lvl1pPr algn="l">
              <a:defRPr b="0" spc="0">
                <a:solidFill>
                  <a:schemeClr val="accent5"/>
                </a:solidFill>
                <a:latin typeface="+mn-lt"/>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801193" y="6029868"/>
            <a:ext cx="1439323" cy="365125"/>
          </a:xfrm>
          <a:noFill/>
        </p:spPr>
        <p:txBody>
          <a:bodyPr/>
          <a:lstStyle>
            <a:lvl1pPr algn="r">
              <a:defRPr b="0">
                <a:solidFill>
                  <a:schemeClr val="accent5"/>
                </a:solidFill>
                <a:latin typeface="+mn-lt"/>
              </a:defRPr>
            </a:lvl1pPr>
          </a:lstStyle>
          <a:p>
            <a:fld id="{67891EA0-6E5D-4821-92F4-23CFFDAC5E38}"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3434" y="6029868"/>
            <a:ext cx="429372" cy="365125"/>
          </a:xfrm>
          <a:noFill/>
        </p:spPr>
        <p:txBody>
          <a:bodyPr/>
          <a:lstStyle>
            <a:lvl1pPr>
              <a:defRPr b="0">
                <a:solidFill>
                  <a:schemeClr val="accent5"/>
                </a:solidFill>
                <a:latin typeface="+mn-lt"/>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34475764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3439120" y="1202645"/>
            <a:ext cx="5301113" cy="4452709"/>
          </a:xfrm>
          <a:prstGeom prst="rect">
            <a:avLst/>
          </a:prstGeom>
          <a:solidFill>
            <a:schemeClr val="bg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EDCDC8B-43A9-5AA8-8ACB-3F984DC1BEBF}"/>
              </a:ext>
              <a:ext uri="{C183D7F6-B498-43B3-948B-1728B52AA6E4}">
                <adec:decorative xmlns:adec="http://schemas.microsoft.com/office/drawing/2017/decorative" val="1"/>
              </a:ext>
            </a:extLst>
          </p:cNvPr>
          <p:cNvCxnSpPr>
            <a:cxnSpLocks/>
          </p:cNvCxnSpPr>
          <p:nvPr/>
        </p:nvCxnSpPr>
        <p:spPr>
          <a:xfrm flipV="1">
            <a:off x="6096000" y="5402510"/>
            <a:ext cx="0" cy="145549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FE70F6-FCE2-0FC4-2CD2-165DDD7471FB}"/>
              </a:ext>
              <a:ext uri="{C183D7F6-B498-43B3-948B-1728B52AA6E4}">
                <adec:decorative xmlns:adec="http://schemas.microsoft.com/office/drawing/2017/decorative" val="1"/>
              </a:ext>
            </a:extLst>
          </p:cNvPr>
          <p:cNvCxnSpPr>
            <a:cxnSpLocks/>
          </p:cNvCxnSpPr>
          <p:nvPr/>
        </p:nvCxnSpPr>
        <p:spPr>
          <a:xfrm flipV="1">
            <a:off x="6096000" y="0"/>
            <a:ext cx="0" cy="145549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963474" y="4659653"/>
            <a:ext cx="4252404" cy="520187"/>
          </a:xfrm>
          <a:noFill/>
        </p:spPr>
        <p:txBody>
          <a:bodyPr anchor="ctr">
            <a:normAutofit/>
          </a:bodyPr>
          <a:lstStyle>
            <a:lvl1pPr algn="ctr">
              <a:defRPr sz="1600">
                <a:solidFill>
                  <a:schemeClr val="accent2"/>
                </a:solidFill>
              </a:defRPr>
            </a:lvl1pPr>
          </a:lstStyle>
          <a:p>
            <a:r>
              <a:rPr lang="en-US" dirty="0"/>
              <a:t>Quote Author</a:t>
            </a:r>
          </a:p>
        </p:txBody>
      </p:sp>
      <p:sp>
        <p:nvSpPr>
          <p:cNvPr id="14" name="Footer Placeholder 13">
            <a:extLst>
              <a:ext uri="{FF2B5EF4-FFF2-40B4-BE49-F238E27FC236}">
                <a16:creationId xmlns:a16="http://schemas.microsoft.com/office/drawing/2014/main" id="{B22420FA-FDBE-1BD5-73B2-9577BE200CF2}"/>
              </a:ext>
            </a:extLst>
          </p:cNvPr>
          <p:cNvSpPr>
            <a:spLocks noGrp="1"/>
          </p:cNvSpPr>
          <p:nvPr>
            <p:ph type="ftr" sz="quarter" idx="11"/>
          </p:nvPr>
        </p:nvSpPr>
        <p:spPr>
          <a:noFill/>
        </p:spPr>
        <p:txBody>
          <a:bodyPr/>
          <a:lstStyle>
            <a:lvl1pPr>
              <a:defRPr b="0">
                <a:solidFill>
                  <a:schemeClr val="accent5"/>
                </a:solidFill>
              </a:defRPr>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2312230" y="1793287"/>
            <a:ext cx="7554892" cy="2494627"/>
          </a:xfrm>
        </p:spPr>
        <p:txBody>
          <a:bodyPr anchor="ctr">
            <a:normAutofit/>
          </a:bodyPr>
          <a:lstStyle>
            <a:lvl1pPr marL="0" indent="0" algn="ctr">
              <a:lnSpc>
                <a:spcPct val="85000"/>
              </a:lnSpc>
              <a:buNone/>
              <a:defRPr sz="4800" b="0" cap="none" spc="0" baseline="0">
                <a:solidFill>
                  <a:schemeClr val="accent5"/>
                </a:solidFill>
                <a:latin typeface="+mn-lt"/>
              </a:defRPr>
            </a:lvl1pPr>
          </a:lstStyle>
          <a:p>
            <a:pPr lvl="0"/>
            <a:r>
              <a:rPr lang="en-US" dirty="0"/>
              <a:t>Click to edit quote</a:t>
            </a:r>
          </a:p>
        </p:txBody>
      </p:sp>
      <p:sp>
        <p:nvSpPr>
          <p:cNvPr id="13" name="Date Placeholder 12">
            <a:extLst>
              <a:ext uri="{FF2B5EF4-FFF2-40B4-BE49-F238E27FC236}">
                <a16:creationId xmlns:a16="http://schemas.microsoft.com/office/drawing/2014/main" id="{44359CE5-9894-7A66-486B-F830CCE17772}"/>
              </a:ext>
            </a:extLst>
          </p:cNvPr>
          <p:cNvSpPr>
            <a:spLocks noGrp="1"/>
          </p:cNvSpPr>
          <p:nvPr>
            <p:ph type="dt" sz="half" idx="10"/>
          </p:nvPr>
        </p:nvSpPr>
        <p:spPr>
          <a:noFill/>
        </p:spPr>
        <p:txBody>
          <a:bodyPr/>
          <a:lstStyle>
            <a:lvl1pPr>
              <a:defRPr>
                <a:solidFill>
                  <a:schemeClr val="accent5"/>
                </a:solidFill>
              </a:defRPr>
            </a:lvl1pPr>
          </a:lstStyle>
          <a:p>
            <a:fld id="{869CC736-6517-4DE3-9A18-5EB6F27EF875}" type="datetime1">
              <a:rPr lang="en-US" smtClean="0"/>
              <a:t>9/15/2026</a:t>
            </a:fld>
            <a:endParaRPr lang="en-US"/>
          </a:p>
        </p:txBody>
      </p:sp>
      <p:sp>
        <p:nvSpPr>
          <p:cNvPr id="15" name="Slide Number Placeholder 14">
            <a:extLst>
              <a:ext uri="{FF2B5EF4-FFF2-40B4-BE49-F238E27FC236}">
                <a16:creationId xmlns:a16="http://schemas.microsoft.com/office/drawing/2014/main" id="{4A2B012E-FACE-13C2-4909-F2AE04FD18CB}"/>
              </a:ext>
            </a:extLst>
          </p:cNvPr>
          <p:cNvSpPr>
            <a:spLocks noGrp="1"/>
          </p:cNvSpPr>
          <p:nvPr>
            <p:ph type="sldNum" sz="quarter" idx="12"/>
          </p:nvPr>
        </p:nvSpPr>
        <p:spPr>
          <a:noFill/>
        </p:spPr>
        <p:txBody>
          <a:bodyPr/>
          <a:lstStyle>
            <a:lvl1pPr>
              <a:defRPr>
                <a:solidFill>
                  <a:schemeClr val="accent5"/>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41445583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4">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pic>
        <p:nvPicPr>
          <p:cNvPr id="8" name="Picture 7">
            <a:extLst>
              <a:ext uri="{FF2B5EF4-FFF2-40B4-BE49-F238E27FC236}">
                <a16:creationId xmlns:a16="http://schemas.microsoft.com/office/drawing/2014/main" id="{E2FBFD51-0E30-9113-3F4A-D0B88575143F}"/>
              </a:ext>
              <a:ext uri="{C183D7F6-B498-43B3-948B-1728B52AA6E4}">
                <adec:decorative xmlns:adec="http://schemas.microsoft.com/office/drawing/2017/decorative" val="1"/>
              </a:ext>
            </a:extLst>
          </p:cNvPr>
          <p:cNvPicPr>
            <a:picLocks noChangeAspect="1"/>
          </p:cNvPicPr>
          <p:nvPr/>
        </p:nvPicPr>
        <p:blipFill>
          <a:blip r:embed="rId2" cstate="email">
            <a:alphaModFix amt="28000"/>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6447" y="5204117"/>
            <a:ext cx="11019882" cy="715858"/>
          </a:xfrm>
          <a:noFill/>
        </p:spPr>
        <p:txBody>
          <a:bodyPr tIns="91440" bIns="91440" anchor="ctr">
            <a:normAutofit/>
          </a:bodyPr>
          <a:lstStyle>
            <a:lvl1pPr algn="r">
              <a:defRPr sz="1800">
                <a:solidFill>
                  <a:schemeClr val="accent2"/>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539646"/>
            <a:ext cx="8406832" cy="3709557"/>
          </a:xfrm>
        </p:spPr>
        <p:txBody>
          <a:bodyPr>
            <a:normAutofit/>
          </a:bodyPr>
          <a:lstStyle>
            <a:lvl1pPr marL="228600" indent="-228600">
              <a:lnSpc>
                <a:spcPct val="100000"/>
              </a:lnSpc>
              <a:spcBef>
                <a:spcPts val="0"/>
              </a:spcBef>
              <a:buNone/>
              <a:defRPr sz="5400" b="0" cap="none" spc="0" baseline="0">
                <a:solidFill>
                  <a:schemeClr val="bg2"/>
                </a:solidFill>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3" y="6028848"/>
            <a:ext cx="1828970" cy="366144"/>
          </a:xfrm>
          <a:noFill/>
        </p:spPr>
        <p:txBody>
          <a:bodyPr/>
          <a:lstStyle>
            <a:lvl1pPr algn="l">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55971960-CC10-477C-A0E8-32CE7F9D38E0}"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‹Nr.›</a:t>
            </a:fld>
            <a:endParaRPr lang="en-US"/>
          </a:p>
        </p:txBody>
      </p:sp>
      <p:cxnSp>
        <p:nvCxnSpPr>
          <p:cNvPr id="7" name="Straight Connector 6">
            <a:extLst>
              <a:ext uri="{FF2B5EF4-FFF2-40B4-BE49-F238E27FC236}">
                <a16:creationId xmlns:a16="http://schemas.microsoft.com/office/drawing/2014/main" id="{390E99C4-92E7-3B92-2013-C034357E2D72}"/>
              </a:ext>
              <a:ext uri="{C183D7F6-B498-43B3-948B-1728B52AA6E4}">
                <adec:decorative xmlns:adec="http://schemas.microsoft.com/office/drawing/2017/decorative" val="1"/>
              </a:ext>
            </a:extLst>
          </p:cNvPr>
          <p:cNvCxnSpPr>
            <a:cxnSpLocks/>
          </p:cNvCxnSpPr>
          <p:nvPr/>
        </p:nvCxnSpPr>
        <p:spPr>
          <a:xfrm>
            <a:off x="685800" y="4804478"/>
            <a:ext cx="1082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72209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Quot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1"/>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11" name="Rectangle 10">
            <a:extLst>
              <a:ext uri="{FF2B5EF4-FFF2-40B4-BE49-F238E27FC236}">
                <a16:creationId xmlns:a16="http://schemas.microsoft.com/office/drawing/2014/main" id="{C278D15F-775B-01A1-AD5A-860DC9A2EA8C}"/>
              </a:ext>
              <a:ext uri="{C183D7F6-B498-43B3-948B-1728B52AA6E4}">
                <adec:decorative xmlns:adec="http://schemas.microsoft.com/office/drawing/2017/decorative" val="1"/>
              </a:ext>
            </a:extLst>
          </p:cNvPr>
          <p:cNvSpPr/>
          <p:nvPr/>
        </p:nvSpPr>
        <p:spPr>
          <a:xfrm>
            <a:off x="0" y="1"/>
            <a:ext cx="9448801" cy="4800599"/>
          </a:xfrm>
          <a:prstGeom prst="rect">
            <a:avLst/>
          </a:prstGeom>
          <a:solidFill>
            <a:schemeClr val="bg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8FE70F6-FCE2-0FC4-2CD2-165DDD7471FB}"/>
              </a:ext>
              <a:ext uri="{C183D7F6-B498-43B3-948B-1728B52AA6E4}">
                <adec:decorative xmlns:adec="http://schemas.microsoft.com/office/drawing/2017/decorative" val="1"/>
              </a:ext>
            </a:extLst>
          </p:cNvPr>
          <p:cNvCxnSpPr>
            <a:cxnSpLocks/>
          </p:cNvCxnSpPr>
          <p:nvPr/>
        </p:nvCxnSpPr>
        <p:spPr>
          <a:xfrm flipV="1">
            <a:off x="11081989" y="698720"/>
            <a:ext cx="0" cy="4101880"/>
          </a:xfrm>
          <a:prstGeom prst="line">
            <a:avLst/>
          </a:prstGeom>
          <a:ln w="12700">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984864" y="5257800"/>
            <a:ext cx="10255196" cy="748275"/>
          </a:xfrm>
          <a:noFill/>
        </p:spPr>
        <p:txBody>
          <a:bodyPr anchor="ctr">
            <a:normAutofit/>
          </a:bodyPr>
          <a:lstStyle>
            <a:lvl1pPr algn="r">
              <a:defRPr sz="1800">
                <a:solidFill>
                  <a:schemeClr val="accent2"/>
                </a:solidFill>
              </a:defRPr>
            </a:lvl1pPr>
          </a:lstStyle>
          <a:p>
            <a:r>
              <a:rPr lang="en-US" dirty="0"/>
              <a:t>Quote Author</a:t>
            </a:r>
          </a:p>
        </p:txBody>
      </p:sp>
      <p:sp>
        <p:nvSpPr>
          <p:cNvPr id="8" name="Content Placeholder 7">
            <a:extLst>
              <a:ext uri="{FF2B5EF4-FFF2-40B4-BE49-F238E27FC236}">
                <a16:creationId xmlns:a16="http://schemas.microsoft.com/office/drawing/2014/main" id="{64AEC05F-4937-10A8-1A19-6FA315BE7ADF}"/>
              </a:ext>
            </a:extLst>
          </p:cNvPr>
          <p:cNvSpPr>
            <a:spLocks noGrp="1"/>
          </p:cNvSpPr>
          <p:nvPr>
            <p:ph sz="quarter" idx="13" hasCustomPrompt="1"/>
          </p:nvPr>
        </p:nvSpPr>
        <p:spPr>
          <a:xfrm>
            <a:off x="887413" y="1033272"/>
            <a:ext cx="9247187" cy="3257550"/>
          </a:xfrm>
        </p:spPr>
        <p:txBody>
          <a:bodyPr>
            <a:normAutofit/>
          </a:bodyPr>
          <a:lstStyle>
            <a:lvl1pPr marL="228600" indent="-228600">
              <a:lnSpc>
                <a:spcPct val="85000"/>
              </a:lnSpc>
              <a:buNone/>
              <a:defRPr sz="5400">
                <a:solidFill>
                  <a:schemeClr val="accent5"/>
                </a:solidFill>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lstStyle>
            <a:lvl1pPr algn="l">
              <a:defRPr b="0" spc="0">
                <a:solidFill>
                  <a:schemeClr val="accent5"/>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82686" cy="365125"/>
          </a:xfrm>
          <a:noFill/>
        </p:spPr>
        <p:txBody>
          <a:bodyPr/>
          <a:lstStyle>
            <a:lvl1pPr algn="r">
              <a:defRPr>
                <a:solidFill>
                  <a:schemeClr val="accent5"/>
                </a:solidFill>
              </a:defRPr>
            </a:lvl1pPr>
          </a:lstStyle>
          <a:p>
            <a:fld id="{84D8584C-2125-40A2-8519-09FB9A8C3315}"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accent5"/>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392717351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603504" y="521185"/>
            <a:ext cx="10902696" cy="1070849"/>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605431"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6324600"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fld id="{B3C0EDEC-0890-4E6D-9DE0-ECAF543851A7}" type="datetime1">
              <a:rPr lang="en-US" smtClean="0"/>
              <a:t>9/15/2026</a:t>
            </a:fld>
            <a:endParaRPr lang="en-US"/>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40717032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603504" y="521206"/>
            <a:ext cx="10899648" cy="1069848"/>
          </a:xfrm>
          <a:noFill/>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605431" y="1631076"/>
            <a:ext cx="5157787" cy="709394"/>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605431" y="2372146"/>
            <a:ext cx="5157787" cy="34952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6324600" y="1631076"/>
            <a:ext cx="5183188" cy="709393"/>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6324600" y="2372146"/>
            <a:ext cx="5183188" cy="34952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fld id="{2DD88318-BA47-4AD0-805B-25EB53D81BBB}" type="datetime1">
              <a:rPr lang="en-US" smtClean="0"/>
              <a:t>9/15/2026</a:t>
            </a:fld>
            <a:endParaRPr lang="en-US"/>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40950143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603504" y="265176"/>
            <a:ext cx="11028923" cy="1325880"/>
          </a:xfrm>
          <a:noFill/>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fld id="{30AD3F20-2AB6-4A04-8E99-A7FB006776B6}" type="datetime1">
              <a:rPr lang="en-US" smtClean="0"/>
              <a:t>9/15/2026</a:t>
            </a:fld>
            <a:endParaRPr lang="en-US"/>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30615800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fld id="{3AEA2087-1351-4A66-BC4B-B8C73F209E6A}" type="datetime1">
              <a:rPr lang="en-US" smtClean="0"/>
              <a:t>9/15/2026</a:t>
            </a:fld>
            <a:endParaRPr lang="en-US"/>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35701330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C3A53-0764-6B81-0CF9-98A31577BE9D}"/>
              </a:ext>
            </a:extLst>
          </p:cNvPr>
          <p:cNvSpPr>
            <a:spLocks noGrp="1"/>
          </p:cNvSpPr>
          <p:nvPr>
            <p:ph type="title"/>
          </p:nvPr>
        </p:nvSpPr>
        <p:spPr>
          <a:xfrm>
            <a:off x="605431" y="932688"/>
            <a:ext cx="4195169" cy="1124712"/>
          </a:xfrm>
          <a:noFill/>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11FE505A-8E22-72EF-7229-3828AF9454D5}"/>
              </a:ext>
            </a:extLst>
          </p:cNvPr>
          <p:cNvSpPr>
            <a:spLocks noGrp="1"/>
          </p:cNvSpPr>
          <p:nvPr>
            <p:ph type="body" sz="half" idx="2"/>
          </p:nvPr>
        </p:nvSpPr>
        <p:spPr>
          <a:xfrm>
            <a:off x="605431" y="2057400"/>
            <a:ext cx="419516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70A4E78B-DAF0-5E30-C9F0-EA1D81066DBC}"/>
              </a:ext>
            </a:extLst>
          </p:cNvPr>
          <p:cNvSpPr>
            <a:spLocks noGrp="1"/>
          </p:cNvSpPr>
          <p:nvPr>
            <p:ph idx="1"/>
          </p:nvPr>
        </p:nvSpPr>
        <p:spPr>
          <a:xfrm>
            <a:off x="5486400" y="903515"/>
            <a:ext cx="6019800" cy="49575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85FB557B-A6AB-0141-61F5-2C6D1D26D589}"/>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A4346670-62CE-41B6-24CD-DB7BF2AECDF4}"/>
              </a:ext>
            </a:extLst>
          </p:cNvPr>
          <p:cNvSpPr>
            <a:spLocks noGrp="1"/>
          </p:cNvSpPr>
          <p:nvPr>
            <p:ph type="dt" sz="half" idx="10"/>
          </p:nvPr>
        </p:nvSpPr>
        <p:spPr/>
        <p:txBody>
          <a:bodyPr/>
          <a:lstStyle/>
          <a:p>
            <a:fld id="{95967112-4E38-4DE6-886D-C6360575EE2E}" type="datetime1">
              <a:rPr lang="en-US" smtClean="0"/>
              <a:t>9/15/2026</a:t>
            </a:fld>
            <a:endParaRPr lang="en-US"/>
          </a:p>
        </p:txBody>
      </p:sp>
      <p:sp>
        <p:nvSpPr>
          <p:cNvPr id="7" name="Slide Number Placeholder 6">
            <a:extLst>
              <a:ext uri="{FF2B5EF4-FFF2-40B4-BE49-F238E27FC236}">
                <a16:creationId xmlns:a16="http://schemas.microsoft.com/office/drawing/2014/main" id="{FB2C964C-100B-6E0E-8C9C-FEDE515F230D}"/>
              </a:ext>
            </a:extLst>
          </p:cNvPr>
          <p:cNvSpPr>
            <a:spLocks noGrp="1"/>
          </p:cNvSpPr>
          <p:nvPr>
            <p:ph type="sldNum" sz="quarter" idx="12"/>
          </p:nvPr>
        </p:nvSpPr>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4940005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52BCA-373C-52F0-00A4-DB648AB6DDCB}"/>
              </a:ext>
            </a:extLst>
          </p:cNvPr>
          <p:cNvSpPr>
            <a:spLocks noGrp="1"/>
          </p:cNvSpPr>
          <p:nvPr>
            <p:ph type="title"/>
          </p:nvPr>
        </p:nvSpPr>
        <p:spPr>
          <a:xfrm>
            <a:off x="605432" y="228599"/>
            <a:ext cx="3658560" cy="1742175"/>
          </a:xfrm>
          <a:noFill/>
        </p:spPr>
        <p:txBody>
          <a:bodyPr anchor="b">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85DCE8E-6071-4972-B85E-E495AB0FF686}"/>
              </a:ext>
            </a:extLst>
          </p:cNvPr>
          <p:cNvSpPr>
            <a:spLocks noGrp="1"/>
          </p:cNvSpPr>
          <p:nvPr>
            <p:ph type="body" sz="half" idx="2"/>
          </p:nvPr>
        </p:nvSpPr>
        <p:spPr>
          <a:xfrm>
            <a:off x="1371600" y="2337134"/>
            <a:ext cx="2892392" cy="3331342"/>
          </a:xfrm>
        </p:spPr>
        <p:txBody>
          <a:bodyPr anchor="b"/>
          <a:lstStyle>
            <a:lvl1pPr marL="0" indent="0" algn="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FEBAE75E-255D-9B56-3A67-14178C54EB59}"/>
              </a:ext>
            </a:extLst>
          </p:cNvPr>
          <p:cNvSpPr>
            <a:spLocks noGrp="1"/>
          </p:cNvSpPr>
          <p:nvPr>
            <p:ph type="pic" idx="1" hasCustomPrompt="1"/>
          </p:nvPr>
        </p:nvSpPr>
        <p:spPr>
          <a:xfrm>
            <a:off x="4800600" y="685800"/>
            <a:ext cx="6705600" cy="4876801"/>
          </a:xfrm>
          <a:blipFill>
            <a:blip r:embed="rId2">
              <a:alphaModFix amt="70000"/>
            </a:blip>
            <a:stretch>
              <a:fillRect/>
            </a:stretch>
          </a:blipFill>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FB5E2938-E6DE-EB90-C8DE-0D078BDD0A83}"/>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008928D8-1666-BE45-30C8-65C74E2283DC}"/>
              </a:ext>
            </a:extLst>
          </p:cNvPr>
          <p:cNvSpPr>
            <a:spLocks noGrp="1"/>
          </p:cNvSpPr>
          <p:nvPr>
            <p:ph type="dt" sz="half" idx="10"/>
          </p:nvPr>
        </p:nvSpPr>
        <p:spPr>
          <a:xfrm>
            <a:off x="10058400" y="6029868"/>
            <a:ext cx="1182686" cy="365125"/>
          </a:xfrm>
        </p:spPr>
        <p:txBody>
          <a:bodyPr/>
          <a:lstStyle/>
          <a:p>
            <a:fld id="{8493712A-E27F-4D57-B2CA-5B36D6E8A4B0}" type="datetime1">
              <a:rPr lang="en-US" smtClean="0"/>
              <a:t>9/15/2026</a:t>
            </a:fld>
            <a:endParaRPr lang="en-US"/>
          </a:p>
        </p:txBody>
      </p:sp>
      <p:sp>
        <p:nvSpPr>
          <p:cNvPr id="7" name="Slide Number Placeholder 6">
            <a:extLst>
              <a:ext uri="{FF2B5EF4-FFF2-40B4-BE49-F238E27FC236}">
                <a16:creationId xmlns:a16="http://schemas.microsoft.com/office/drawing/2014/main" id="{8D79A9FD-2464-F09D-1603-6DF07EF20752}"/>
              </a:ext>
            </a:extLst>
          </p:cNvPr>
          <p:cNvSpPr>
            <a:spLocks noGrp="1"/>
          </p:cNvSpPr>
          <p:nvPr>
            <p:ph type="sldNum" sz="quarter" idx="12"/>
          </p:nvPr>
        </p:nvSpPr>
        <p:spPr>
          <a:xfrm>
            <a:off x="11237976" y="6029868"/>
            <a:ext cx="429372" cy="365125"/>
          </a:xfrm>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8472182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2057400" y="3084659"/>
            <a:ext cx="10133956"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46306" y="182881"/>
            <a:ext cx="8616684" cy="1874520"/>
          </a:xfrm>
          <a:noFill/>
        </p:spPr>
        <p:txBody>
          <a:bodyPr anchor="t">
            <a:normAutofit/>
          </a:bodyPr>
          <a:lstStyle>
            <a:lvl1pPr>
              <a:defRPr sz="9600">
                <a:solidFill>
                  <a:schemeClr val="accent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53600" y="617923"/>
            <a:ext cx="1866897" cy="461881"/>
          </a:xfrm>
          <a:noFill/>
        </p:spPr>
        <p:txBody>
          <a:bodyPr anchor="t"/>
          <a:lstStyle>
            <a:lvl1pPr algn="r">
              <a:defRPr sz="900"/>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595846" y="3544866"/>
            <a:ext cx="8990722" cy="2446782"/>
          </a:xfrm>
        </p:spPr>
        <p:txBody>
          <a:bodyP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2595846" y="6024816"/>
            <a:ext cx="1809495" cy="365125"/>
          </a:xfrm>
          <a:solidFill>
            <a:schemeClr val="bg2"/>
          </a:solidFill>
        </p:spPr>
        <p:txBody>
          <a:bodyPr/>
          <a:lstStyle>
            <a:lvl1pPr algn="l">
              <a:defRPr/>
            </a:lvl1pPr>
          </a:lstStyle>
          <a:p>
            <a:fld id="{A8EB468F-DE53-43FF-8B87-9F03EBF19C21}"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14371383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8436077"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685800" y="4564627"/>
            <a:ext cx="5068016"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73625" y="530940"/>
            <a:ext cx="7703576" cy="1308290"/>
          </a:xfrm>
          <a:noFill/>
        </p:spPr>
        <p:txBody>
          <a:bodyPr anchor="t">
            <a:normAutofit/>
          </a:bodyPr>
          <a:lstStyle>
            <a:lvl1pPr>
              <a:defRPr sz="8000">
                <a:solidFill>
                  <a:schemeClr val="accent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7005" y="3571531"/>
            <a:ext cx="5009534" cy="1987694"/>
          </a:xfrm>
        </p:spPr>
        <p:txBody>
          <a:bodyPr anchor="ct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nchor="ctr"/>
          <a:lstStyle>
            <a:lvl1pPr algn="l">
              <a:defRPr sz="900" b="1"/>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799320" y="6029867"/>
            <a:ext cx="1441766" cy="365125"/>
          </a:xfrm>
          <a:noFill/>
        </p:spPr>
        <p:txBody>
          <a:bodyPr/>
          <a:lstStyle>
            <a:lvl1pPr algn="r">
              <a:defRPr/>
            </a:lvl1pPr>
          </a:lstStyle>
          <a:p>
            <a:fld id="{77D9A748-B116-46F1-81D5-0BE225FE4EB1}" type="datetime1">
              <a:rPr lang="en-US" smtClean="0"/>
              <a:t>9/15/2026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‹Nr.›</a:t>
            </a:fld>
            <a:endParaRPr lang="en-US"/>
          </a:p>
        </p:txBody>
      </p:sp>
    </p:spTree>
    <p:extLst>
      <p:ext uri="{BB962C8B-B14F-4D97-AF65-F5344CB8AC3E}">
        <p14:creationId xmlns:p14="http://schemas.microsoft.com/office/powerpoint/2010/main" val="20632879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603504" y="351270"/>
            <a:ext cx="10981137" cy="1239720"/>
          </a:xfrm>
          <a:prstGeom prst="rect">
            <a:avLst/>
          </a:prstGeom>
          <a:solidFill>
            <a:schemeClr val="bg1"/>
          </a:solidFill>
        </p:spPr>
        <p:txBody>
          <a:bodyPr vert="horz" lIns="91440" tIns="45720" rIns="91440" bIns="13716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605431" y="1745956"/>
            <a:ext cx="10981137" cy="39834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605430" y="6029868"/>
            <a:ext cx="1911096" cy="365125"/>
          </a:xfrm>
          <a:prstGeom prst="rect">
            <a:avLst/>
          </a:prstGeom>
          <a:solidFill>
            <a:schemeClr val="bg1"/>
          </a:solidFill>
        </p:spPr>
        <p:txBody>
          <a:bodyPr vert="horz" lIns="91440" tIns="45720" rIns="91440" bIns="45720" rtlCol="0" anchor="ctr"/>
          <a:lstStyle>
            <a:lvl1pPr algn="l">
              <a:defRPr sz="900" b="1" cap="all" spc="60" baseline="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10058400" y="6029868"/>
            <a:ext cx="1182686"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82B9AEC8-204B-4AD5-8041-BCAF36A74EBE}" type="datetime1">
              <a:rPr lang="en-US" smtClean="0"/>
              <a:t>9/15/2026</a:t>
            </a:fld>
            <a:endParaRPr lang="en-US"/>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11233434" y="6029868"/>
            <a:ext cx="429372"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27F8DDA4-3B80-4E8A-A8F5-521F73BF9127}" type="slidenum">
              <a:rPr lang="en-US" smtClean="0"/>
              <a:t>‹Nr.›</a:t>
            </a:fld>
            <a:endParaRPr lang="en-US"/>
          </a:p>
        </p:txBody>
      </p:sp>
    </p:spTree>
    <p:extLst>
      <p:ext uri="{BB962C8B-B14F-4D97-AF65-F5344CB8AC3E}">
        <p14:creationId xmlns:p14="http://schemas.microsoft.com/office/powerpoint/2010/main" val="13769924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Lst>
  <p:hf hdr="0"/>
  <p:txStyles>
    <p:title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9.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9.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39.xml"/><Relationship Id="rId6" Type="http://schemas.openxmlformats.org/officeDocument/2006/relationships/image" Target="../media/image7.png"/><Relationship Id="rId5" Type="http://schemas.openxmlformats.org/officeDocument/2006/relationships/hyperlink" Target="https://creativecommons.org/licenses/by/3.0/" TargetMode="External"/><Relationship Id="rId4" Type="http://schemas.openxmlformats.org/officeDocument/2006/relationships/hyperlink" Target="https://www.flickr.com/photos/foto_db/13748662095/"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9.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39.xml"/><Relationship Id="rId6" Type="http://schemas.openxmlformats.org/officeDocument/2006/relationships/hyperlink" Target="https://creativecommons.org/licenses/by/3.0/" TargetMode="External"/><Relationship Id="rId5" Type="http://schemas.openxmlformats.org/officeDocument/2006/relationships/hyperlink" Target="https://www.flickr.com/photos/foto_db/13748662095/" TargetMode="External"/><Relationship Id="rId4" Type="http://schemas.openxmlformats.org/officeDocument/2006/relationships/hyperlink" Target="https://pixabay.com/de/wegweiser-wegzeiger-schild-schilder-106815/"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9.xml"/><Relationship Id="rId6" Type="http://schemas.openxmlformats.org/officeDocument/2006/relationships/hyperlink" Target="https://creativecommons.org/licenses/by/3.0/" TargetMode="External"/><Relationship Id="rId5" Type="http://schemas.openxmlformats.org/officeDocument/2006/relationships/hyperlink" Target="https://www.flickr.com/photos/foto_db/13748662095/" TargetMode="External"/><Relationship Id="rId4" Type="http://schemas.openxmlformats.org/officeDocument/2006/relationships/hyperlink" Target="https://pixabay.com/de/wegweiser-wegzeiger-schild-schilder-10681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39.xml"/><Relationship Id="rId6" Type="http://schemas.openxmlformats.org/officeDocument/2006/relationships/hyperlink" Target="https://creativecommons.org/licenses/by/3.0/" TargetMode="External"/><Relationship Id="rId5" Type="http://schemas.openxmlformats.org/officeDocument/2006/relationships/hyperlink" Target="https://www.flickr.com/photos/foto_db/13748662095/" TargetMode="External"/><Relationship Id="rId4" Type="http://schemas.openxmlformats.org/officeDocument/2006/relationships/hyperlink" Target="https://pixabay.com/de/wegweiser-wegzeiger-schild-schilder-106815/"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flickr.com/photos/foto_db/13748662095/" TargetMode="External"/><Relationship Id="rId2" Type="http://schemas.openxmlformats.org/officeDocument/2006/relationships/notesSlide" Target="../notesSlides/notesSlide10.xml"/><Relationship Id="rId1" Type="http://schemas.openxmlformats.org/officeDocument/2006/relationships/slideLayout" Target="../slideLayouts/slideLayout39.xml"/><Relationship Id="rId6" Type="http://schemas.openxmlformats.org/officeDocument/2006/relationships/hyperlink" Target="https://pixabay.com/de/wegweiser-wegzeiger-schild-schilder-106815/" TargetMode="External"/><Relationship Id="rId5" Type="http://schemas.openxmlformats.org/officeDocument/2006/relationships/image" Target="../media/image14.jpg"/><Relationship Id="rId4" Type="http://schemas.openxmlformats.org/officeDocument/2006/relationships/hyperlink" Target="https://creativecommons.org/licenses/by/3.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39.xml"/><Relationship Id="rId6" Type="http://schemas.openxmlformats.org/officeDocument/2006/relationships/hyperlink" Target="https://creativecommons.org/licenses/by/3.0/" TargetMode="External"/><Relationship Id="rId5" Type="http://schemas.openxmlformats.org/officeDocument/2006/relationships/hyperlink" Target="https://www.flickr.com/photos/foto_db/13748662095/" TargetMode="External"/><Relationship Id="rId4" Type="http://schemas.openxmlformats.org/officeDocument/2006/relationships/hyperlink" Target="https://pixabay.com/de/wegweiser-wegzeiger-schild-schilder-106815/"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1.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9E694-EF42-CF32-9C94-AC765F57CAFC}"/>
              </a:ext>
            </a:extLst>
          </p:cNvPr>
          <p:cNvSpPr>
            <a:spLocks noGrp="1"/>
          </p:cNvSpPr>
          <p:nvPr>
            <p:ph type="ctrTitle"/>
          </p:nvPr>
        </p:nvSpPr>
        <p:spPr>
          <a:xfrm>
            <a:off x="137159" y="338328"/>
            <a:ext cx="8168640" cy="4462272"/>
          </a:xfrm>
        </p:spPr>
        <p:txBody>
          <a:bodyPr anchor="t">
            <a:normAutofit fontScale="90000"/>
          </a:bodyPr>
          <a:lstStyle/>
          <a:p>
            <a:r>
              <a:rPr lang="en-US" sz="7400" dirty="0" err="1"/>
              <a:t>Kompensation</a:t>
            </a:r>
            <a:r>
              <a:rPr lang="en-US" sz="7400" dirty="0"/>
              <a:t> –</a:t>
            </a:r>
            <a:br>
              <a:rPr lang="en-US" sz="7400" dirty="0"/>
            </a:br>
            <a:br>
              <a:rPr lang="en-US" sz="7400" dirty="0"/>
            </a:br>
            <a:r>
              <a:rPr lang="en-US" sz="7400" dirty="0" err="1"/>
              <a:t>w</a:t>
            </a:r>
            <a:r>
              <a:rPr lang="en-US" sz="7400" cap="none" dirty="0" err="1"/>
              <a:t>ie</a:t>
            </a:r>
            <a:r>
              <a:rPr lang="en-US" sz="7400" cap="none" dirty="0"/>
              <a:t> </a:t>
            </a:r>
            <a:r>
              <a:rPr lang="en-US" sz="7400" cap="none" dirty="0" err="1"/>
              <a:t>kommuniziere</a:t>
            </a:r>
            <a:r>
              <a:rPr lang="en-US" sz="7400" cap="none" dirty="0"/>
              <a:t> ich </a:t>
            </a:r>
            <a:r>
              <a:rPr lang="en-US" sz="7400" cap="none" dirty="0" err="1"/>
              <a:t>angemessen</a:t>
            </a:r>
            <a:br>
              <a:rPr lang="en-US" sz="7400" cap="none" dirty="0"/>
            </a:br>
            <a:r>
              <a:rPr lang="en-US" sz="7400" cap="none" dirty="0"/>
              <a:t>[ </a:t>
            </a:r>
            <a:r>
              <a:rPr lang="en-US" sz="7400" cap="none" dirty="0" err="1"/>
              <a:t>im</a:t>
            </a:r>
            <a:r>
              <a:rPr lang="en-US" sz="7400" cap="none" dirty="0"/>
              <a:t> </a:t>
            </a:r>
            <a:r>
              <a:rPr lang="en-US" sz="7400" cap="none" dirty="0" err="1"/>
              <a:t>Rahmen</a:t>
            </a:r>
            <a:r>
              <a:rPr lang="en-US" sz="7400" cap="none" dirty="0"/>
              <a:t> des </a:t>
            </a:r>
            <a:r>
              <a:rPr lang="en-US" sz="7400" cap="none" dirty="0" err="1"/>
              <a:t>Aachener</a:t>
            </a:r>
            <a:r>
              <a:rPr lang="en-US" sz="7400" cap="none" dirty="0"/>
              <a:t> </a:t>
            </a:r>
            <a:r>
              <a:rPr lang="en-US" sz="7400" cap="none" dirty="0" err="1"/>
              <a:t>Klimastadtvertrags</a:t>
            </a:r>
            <a:r>
              <a:rPr lang="en-US" sz="7400" cap="none" dirty="0"/>
              <a:t>? ]</a:t>
            </a:r>
            <a:endParaRPr lang="en-US" sz="7400" dirty="0"/>
          </a:p>
        </p:txBody>
      </p:sp>
      <p:sp>
        <p:nvSpPr>
          <p:cNvPr id="3" name="Subtitle 2">
            <a:extLst>
              <a:ext uri="{FF2B5EF4-FFF2-40B4-BE49-F238E27FC236}">
                <a16:creationId xmlns:a16="http://schemas.microsoft.com/office/drawing/2014/main" id="{1F16A1A7-4A9E-1DA1-FE6B-841495BDDF67}"/>
              </a:ext>
            </a:extLst>
          </p:cNvPr>
          <p:cNvSpPr>
            <a:spLocks noGrp="1"/>
          </p:cNvSpPr>
          <p:nvPr>
            <p:ph type="subTitle" idx="1"/>
          </p:nvPr>
        </p:nvSpPr>
        <p:spPr>
          <a:xfrm>
            <a:off x="8534400" y="4754729"/>
            <a:ext cx="3084441" cy="1080302"/>
          </a:xfrm>
          <a:noFill/>
        </p:spPr>
        <p:txBody>
          <a:bodyPr anchor="b">
            <a:normAutofit/>
          </a:bodyPr>
          <a:lstStyle/>
          <a:p>
            <a:r>
              <a:rPr lang="en-US" dirty="0" err="1"/>
              <a:t>Fachgremium</a:t>
            </a:r>
            <a:r>
              <a:rPr lang="en-US" dirty="0"/>
              <a:t> </a:t>
            </a:r>
            <a:r>
              <a:rPr lang="en-US" dirty="0" err="1"/>
              <a:t>Kompensation</a:t>
            </a:r>
            <a:endParaRPr lang="en-US" dirty="0"/>
          </a:p>
        </p:txBody>
      </p:sp>
      <p:sp>
        <p:nvSpPr>
          <p:cNvPr id="5" name="Date Placeholder 4">
            <a:extLst>
              <a:ext uri="{FF2B5EF4-FFF2-40B4-BE49-F238E27FC236}">
                <a16:creationId xmlns:a16="http://schemas.microsoft.com/office/drawing/2014/main" id="{19D03880-C2B8-2A17-361C-9F8984ADE0DB}"/>
              </a:ext>
            </a:extLst>
          </p:cNvPr>
          <p:cNvSpPr>
            <a:spLocks noGrp="1"/>
          </p:cNvSpPr>
          <p:nvPr>
            <p:ph type="dt" sz="half" idx="10"/>
          </p:nvPr>
        </p:nvSpPr>
        <p:spPr>
          <a:xfrm>
            <a:off x="10058400" y="6029868"/>
            <a:ext cx="1182686" cy="365125"/>
          </a:xfrm>
        </p:spPr>
        <p:txBody>
          <a:bodyPr anchor="ctr">
            <a:normAutofit/>
          </a:bodyPr>
          <a:lstStyle/>
          <a:p>
            <a:pPr>
              <a:spcAft>
                <a:spcPts val="600"/>
              </a:spcAft>
            </a:pPr>
            <a:r>
              <a:rPr lang="en-US" dirty="0" err="1"/>
              <a:t>AUGust</a:t>
            </a:r>
            <a:r>
              <a:rPr lang="en-US" dirty="0"/>
              <a:t>/2026</a:t>
            </a:r>
          </a:p>
        </p:txBody>
      </p:sp>
      <p:sp>
        <p:nvSpPr>
          <p:cNvPr id="6" name="Slide Number Placeholder 5">
            <a:extLst>
              <a:ext uri="{FF2B5EF4-FFF2-40B4-BE49-F238E27FC236}">
                <a16:creationId xmlns:a16="http://schemas.microsoft.com/office/drawing/2014/main" id="{CFCF899B-686E-5CAB-FDB4-06E1DA7DA334}"/>
              </a:ext>
            </a:extLst>
          </p:cNvPr>
          <p:cNvSpPr>
            <a:spLocks noGrp="1"/>
          </p:cNvSpPr>
          <p:nvPr>
            <p:ph type="sldNum" sz="quarter" idx="12"/>
          </p:nvPr>
        </p:nvSpPr>
        <p:spPr>
          <a:xfrm>
            <a:off x="11233434" y="6029868"/>
            <a:ext cx="429372" cy="365125"/>
          </a:xfrm>
        </p:spPr>
        <p:txBody>
          <a:bodyPr anchor="ctr">
            <a:normAutofit/>
          </a:bodyPr>
          <a:lstStyle/>
          <a:p>
            <a:pPr>
              <a:spcAft>
                <a:spcPts val="600"/>
              </a:spcAft>
            </a:pPr>
            <a:fld id="{27F8DDA4-3B80-4E8A-A8F5-521F73BF9127}" type="slidenum">
              <a:rPr lang="en-US" smtClean="0"/>
              <a:pPr>
                <a:spcAft>
                  <a:spcPts val="600"/>
                </a:spcAft>
              </a:pPr>
              <a:t>1</a:t>
            </a:fld>
            <a:endParaRPr lang="en-US"/>
          </a:p>
        </p:txBody>
      </p:sp>
      <p:pic>
        <p:nvPicPr>
          <p:cNvPr id="7" name="Grafik 6">
            <a:extLst>
              <a:ext uri="{FF2B5EF4-FFF2-40B4-BE49-F238E27FC236}">
                <a16:creationId xmlns:a16="http://schemas.microsoft.com/office/drawing/2014/main" id="{125DEC36-9C5F-45B8-1A56-8A357532E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1318" y="228600"/>
            <a:ext cx="1342876" cy="698295"/>
          </a:xfrm>
          <a:prstGeom prst="rect">
            <a:avLst/>
          </a:prstGeom>
        </p:spPr>
      </p:pic>
      <p:sp>
        <p:nvSpPr>
          <p:cNvPr id="4" name="Textfeld 3">
            <a:extLst>
              <a:ext uri="{FF2B5EF4-FFF2-40B4-BE49-F238E27FC236}">
                <a16:creationId xmlns:a16="http://schemas.microsoft.com/office/drawing/2014/main" id="{36A4487A-ABDA-9848-E7DC-52A1114213EB}"/>
              </a:ext>
            </a:extLst>
          </p:cNvPr>
          <p:cNvSpPr txBox="1"/>
          <p:nvPr/>
        </p:nvSpPr>
        <p:spPr>
          <a:xfrm>
            <a:off x="137159" y="6394993"/>
            <a:ext cx="4682692" cy="338554"/>
          </a:xfrm>
          <a:prstGeom prst="rect">
            <a:avLst/>
          </a:prstGeom>
          <a:noFill/>
        </p:spPr>
        <p:txBody>
          <a:bodyPr wrap="none" rtlCol="0">
            <a:spAutoFit/>
          </a:bodyPr>
          <a:lstStyle/>
          <a:p>
            <a:r>
              <a:rPr lang="de-DE" sz="1600" spc="-100" dirty="0">
                <a:solidFill>
                  <a:schemeClr val="accent6">
                    <a:lumMod val="75000"/>
                  </a:schemeClr>
                </a:solidFill>
                <a:latin typeface="Arial" panose="020B0604020202020204" pitchFamily="34" charset="0"/>
                <a:ea typeface="+mj-ea"/>
                <a:cs typeface="Arial" panose="020B0604020202020204" pitchFamily="34" charset="0"/>
              </a:rPr>
              <a:t>Hinweis: Einige der Folien enthalten ergänzende Notizen.</a:t>
            </a:r>
          </a:p>
        </p:txBody>
      </p:sp>
    </p:spTree>
    <p:extLst>
      <p:ext uri="{BB962C8B-B14F-4D97-AF65-F5344CB8AC3E}">
        <p14:creationId xmlns:p14="http://schemas.microsoft.com/office/powerpoint/2010/main" val="404725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E02ADCF1-E5F5-FE80-2960-F7544FBC5E67}"/>
              </a:ext>
            </a:extLst>
          </p:cNvPr>
          <p:cNvPicPr>
            <a:picLocks noChangeAspect="1"/>
          </p:cNvPicPr>
          <p:nvPr/>
        </p:nvPicPr>
        <p:blipFill>
          <a:blip r:embed="rId2"/>
          <a:srcRect l="21572"/>
          <a:stretch/>
        </p:blipFill>
        <p:spPr>
          <a:xfrm>
            <a:off x="0" y="0"/>
            <a:ext cx="3901743" cy="5105400"/>
          </a:xfrm>
          <a:prstGeom prst="rect">
            <a:avLst/>
          </a:prstGeom>
        </p:spPr>
      </p:pic>
      <p:sp>
        <p:nvSpPr>
          <p:cNvPr id="3" name="Titel 2">
            <a:extLst>
              <a:ext uri="{FF2B5EF4-FFF2-40B4-BE49-F238E27FC236}">
                <a16:creationId xmlns:a16="http://schemas.microsoft.com/office/drawing/2014/main" id="{D4F1735F-C4F6-F20F-A415-E479F909B48C}"/>
              </a:ext>
            </a:extLst>
          </p:cNvPr>
          <p:cNvSpPr>
            <a:spLocks noGrp="1"/>
          </p:cNvSpPr>
          <p:nvPr>
            <p:ph type="title"/>
          </p:nvPr>
        </p:nvSpPr>
        <p:spPr>
          <a:xfrm>
            <a:off x="2438400" y="1"/>
            <a:ext cx="7391400" cy="698296"/>
          </a:xfrm>
        </p:spPr>
        <p:txBody>
          <a:bodyPr/>
          <a:lstStyle/>
          <a:p>
            <a:r>
              <a:rPr lang="de-DE" dirty="0"/>
              <a:t>Inhalt</a:t>
            </a:r>
          </a:p>
        </p:txBody>
      </p:sp>
      <p:sp>
        <p:nvSpPr>
          <p:cNvPr id="4" name="Inhaltsplatzhalter 3">
            <a:extLst>
              <a:ext uri="{FF2B5EF4-FFF2-40B4-BE49-F238E27FC236}">
                <a16:creationId xmlns:a16="http://schemas.microsoft.com/office/drawing/2014/main" id="{1D60E6F4-2D3A-866C-389B-67DBE6968C64}"/>
              </a:ext>
            </a:extLst>
          </p:cNvPr>
          <p:cNvSpPr>
            <a:spLocks noGrp="1"/>
          </p:cNvSpPr>
          <p:nvPr>
            <p:ph idx="1"/>
          </p:nvPr>
        </p:nvSpPr>
        <p:spPr>
          <a:xfrm>
            <a:off x="4038600" y="1371600"/>
            <a:ext cx="7929006" cy="4477549"/>
          </a:xfrm>
        </p:spPr>
        <p:txBody>
          <a:bodyPr>
            <a:normAutofit/>
          </a:bodyPr>
          <a:lstStyle/>
          <a:p>
            <a:r>
              <a:rPr lang="de-DE" sz="1800" dirty="0">
                <a:solidFill>
                  <a:schemeClr val="tx1"/>
                </a:solidFill>
              </a:rPr>
              <a:t>Kontext – „Kompensation“ im Rahmen des Aachener Klimastadtvertrags</a:t>
            </a:r>
          </a:p>
          <a:p>
            <a:r>
              <a:rPr lang="de-DE" sz="1800" dirty="0">
                <a:solidFill>
                  <a:schemeClr val="accent6">
                    <a:lumMod val="75000"/>
                  </a:schemeClr>
                </a:solidFill>
              </a:rPr>
              <a:t>Warum eine Kommunikationsempfehlung?</a:t>
            </a:r>
          </a:p>
          <a:p>
            <a:r>
              <a:rPr lang="de-DE" sz="1800" dirty="0">
                <a:solidFill>
                  <a:schemeClr val="accent6">
                    <a:lumMod val="75000"/>
                  </a:schemeClr>
                </a:solidFill>
              </a:rPr>
              <a:t>Was soll kommuniziert werden? </a:t>
            </a:r>
          </a:p>
          <a:p>
            <a:r>
              <a:rPr lang="de-DE" sz="1800" dirty="0">
                <a:solidFill>
                  <a:schemeClr val="accent6">
                    <a:lumMod val="75000"/>
                  </a:schemeClr>
                </a:solidFill>
              </a:rPr>
              <a:t>Wie kann angemessen kommuniziert werden?</a:t>
            </a:r>
          </a:p>
          <a:p>
            <a:r>
              <a:rPr lang="de-DE" sz="1800" dirty="0">
                <a:solidFill>
                  <a:schemeClr val="accent6">
                    <a:lumMod val="75000"/>
                  </a:schemeClr>
                </a:solidFill>
              </a:rPr>
              <a:t>Schlussgedanke</a:t>
            </a:r>
          </a:p>
        </p:txBody>
      </p:sp>
      <p:sp>
        <p:nvSpPr>
          <p:cNvPr id="5" name="Fußzeilenplatzhalter 4">
            <a:extLst>
              <a:ext uri="{FF2B5EF4-FFF2-40B4-BE49-F238E27FC236}">
                <a16:creationId xmlns:a16="http://schemas.microsoft.com/office/drawing/2014/main" id="{05FB8756-E203-8753-3D0A-1185C3CEEE3E}"/>
              </a:ext>
            </a:extLst>
          </p:cNvPr>
          <p:cNvSpPr>
            <a:spLocks noGrp="1"/>
          </p:cNvSpPr>
          <p:nvPr>
            <p:ph type="ftr" sz="quarter" idx="11"/>
          </p:nvPr>
        </p:nvSpPr>
        <p:spPr>
          <a:xfrm>
            <a:off x="685800" y="6046921"/>
            <a:ext cx="2024542" cy="365125"/>
          </a:xfrm>
        </p:spPr>
        <p:txBody>
          <a:bodyPr/>
          <a:lstStyle/>
          <a:p>
            <a:pPr>
              <a:spcAft>
                <a:spcPts val="600"/>
              </a:spcAft>
            </a:pPr>
            <a:r>
              <a:rPr lang="en-US" dirty="0" err="1"/>
              <a:t>Fachgremium</a:t>
            </a:r>
            <a:r>
              <a:rPr lang="en-US" dirty="0"/>
              <a:t> </a:t>
            </a:r>
            <a:r>
              <a:rPr lang="en-US" dirty="0" err="1"/>
              <a:t>Kompensation</a:t>
            </a:r>
            <a:endParaRPr lang="en-US" dirty="0"/>
          </a:p>
        </p:txBody>
      </p:sp>
      <p:sp>
        <p:nvSpPr>
          <p:cNvPr id="6" name="Datumsplatzhalter 5">
            <a:extLst>
              <a:ext uri="{FF2B5EF4-FFF2-40B4-BE49-F238E27FC236}">
                <a16:creationId xmlns:a16="http://schemas.microsoft.com/office/drawing/2014/main" id="{BB3B82AC-9672-8BAD-B267-64D896A9B930}"/>
              </a:ext>
            </a:extLst>
          </p:cNvPr>
          <p:cNvSpPr>
            <a:spLocks noGrp="1"/>
          </p:cNvSpPr>
          <p:nvPr>
            <p:ph type="dt" sz="half" idx="10"/>
          </p:nvPr>
        </p:nvSpPr>
        <p:spPr/>
        <p:txBody>
          <a:bodyPr/>
          <a:lstStyle/>
          <a:p>
            <a:r>
              <a:rPr lang="en-US" dirty="0"/>
              <a:t>august/2026</a:t>
            </a:r>
          </a:p>
        </p:txBody>
      </p:sp>
      <p:sp>
        <p:nvSpPr>
          <p:cNvPr id="7" name="Foliennummernplatzhalter 6">
            <a:extLst>
              <a:ext uri="{FF2B5EF4-FFF2-40B4-BE49-F238E27FC236}">
                <a16:creationId xmlns:a16="http://schemas.microsoft.com/office/drawing/2014/main" id="{E5E39274-E103-3453-98DB-22B9CD72E19F}"/>
              </a:ext>
            </a:extLst>
          </p:cNvPr>
          <p:cNvSpPr>
            <a:spLocks noGrp="1"/>
          </p:cNvSpPr>
          <p:nvPr>
            <p:ph type="sldNum" sz="quarter" idx="12"/>
          </p:nvPr>
        </p:nvSpPr>
        <p:spPr/>
        <p:txBody>
          <a:bodyPr/>
          <a:lstStyle/>
          <a:p>
            <a:fld id="{27F8DDA4-3B80-4E8A-A8F5-521F73BF9127}" type="slidenum">
              <a:rPr lang="en-US" smtClean="0"/>
              <a:t>2</a:t>
            </a:fld>
            <a:endParaRPr lang="en-US"/>
          </a:p>
        </p:txBody>
      </p:sp>
      <p:pic>
        <p:nvPicPr>
          <p:cNvPr id="8" name="Grafik 7">
            <a:extLst>
              <a:ext uri="{FF2B5EF4-FFF2-40B4-BE49-F238E27FC236}">
                <a16:creationId xmlns:a16="http://schemas.microsoft.com/office/drawing/2014/main" id="{B1648D47-1C8F-DF68-3F20-36D6DC74F2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1318" y="228600"/>
            <a:ext cx="1342876" cy="698295"/>
          </a:xfrm>
          <a:prstGeom prst="rect">
            <a:avLst/>
          </a:prstGeom>
        </p:spPr>
      </p:pic>
    </p:spTree>
    <p:extLst>
      <p:ext uri="{BB962C8B-B14F-4D97-AF65-F5344CB8AC3E}">
        <p14:creationId xmlns:p14="http://schemas.microsoft.com/office/powerpoint/2010/main" val="459181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96B80-D420-5A9A-FA00-946378A5F99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44D9DF4-B95F-F367-9380-6C65AF6A9B8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84896" y="1295400"/>
            <a:ext cx="6648537" cy="3886200"/>
          </a:xfrm>
        </p:spPr>
        <p:txBody>
          <a:bodyPr>
            <a:noAutofit/>
          </a:bodyPr>
          <a:lstStyle/>
          <a:p>
            <a:r>
              <a:rPr lang="de-DE" sz="1800" dirty="0">
                <a:solidFill>
                  <a:schemeClr val="tx1"/>
                </a:solidFill>
              </a:rPr>
              <a:t>Ambitioniertes Ziel der Klimaneutralität bis 2030 mit der EU-Mission „100 Climate-neutral and smart Cities“</a:t>
            </a:r>
          </a:p>
          <a:p>
            <a:pPr lvl="1">
              <a:buFont typeface="Wingdings" panose="05000000000000000000" pitchFamily="2" charset="2"/>
              <a:buChar char="è"/>
            </a:pPr>
            <a:r>
              <a:rPr lang="de-DE" sz="1800" dirty="0">
                <a:solidFill>
                  <a:schemeClr val="tx1"/>
                </a:solidFill>
                <a:sym typeface="Wingdings" panose="05000000000000000000" pitchFamily="2" charset="2"/>
              </a:rPr>
              <a:t> 1,2 </a:t>
            </a:r>
            <a:r>
              <a:rPr lang="de-DE" sz="1800" dirty="0" err="1">
                <a:solidFill>
                  <a:schemeClr val="tx1"/>
                </a:solidFill>
                <a:sym typeface="Wingdings" panose="05000000000000000000" pitchFamily="2" charset="2"/>
              </a:rPr>
              <a:t>Mio</a:t>
            </a:r>
            <a:r>
              <a:rPr lang="de-DE" sz="1800" dirty="0">
                <a:solidFill>
                  <a:schemeClr val="tx1"/>
                </a:solidFill>
                <a:sym typeface="Wingdings" panose="05000000000000000000" pitchFamily="2" charset="2"/>
              </a:rPr>
              <a:t> t CO</a:t>
            </a:r>
            <a:r>
              <a:rPr lang="de-DE" sz="1800" baseline="-25000" dirty="0">
                <a:solidFill>
                  <a:schemeClr val="tx1"/>
                </a:solidFill>
                <a:sym typeface="Wingdings" panose="05000000000000000000" pitchFamily="2" charset="2"/>
              </a:rPr>
              <a:t>2-eq</a:t>
            </a:r>
            <a:r>
              <a:rPr lang="de-DE" sz="1800" dirty="0">
                <a:solidFill>
                  <a:schemeClr val="tx1"/>
                </a:solidFill>
                <a:sym typeface="Wingdings" panose="05000000000000000000" pitchFamily="2" charset="2"/>
              </a:rPr>
              <a:t> Emissionsreduktion</a:t>
            </a:r>
          </a:p>
          <a:p>
            <a:pPr lvl="1">
              <a:buFont typeface="Wingdings" panose="05000000000000000000" pitchFamily="2" charset="2"/>
              <a:buChar char="è"/>
            </a:pPr>
            <a:r>
              <a:rPr lang="de-DE" sz="1800" dirty="0">
                <a:solidFill>
                  <a:schemeClr val="tx1"/>
                </a:solidFill>
              </a:rPr>
              <a:t> 20 % der Restemissionen können kompensiert werden, auch außerhalb des Stadtgebiets (rund </a:t>
            </a:r>
            <a:r>
              <a:rPr lang="de-DE" sz="1800" dirty="0">
                <a:solidFill>
                  <a:schemeClr val="tx1"/>
                </a:solidFill>
                <a:sym typeface="Wingdings" panose="05000000000000000000" pitchFamily="2" charset="2"/>
              </a:rPr>
              <a:t>320 </a:t>
            </a:r>
            <a:r>
              <a:rPr lang="de-DE" sz="1800" dirty="0" err="1">
                <a:solidFill>
                  <a:schemeClr val="tx1"/>
                </a:solidFill>
                <a:sym typeface="Wingdings" panose="05000000000000000000" pitchFamily="2" charset="2"/>
              </a:rPr>
              <a:t>Tsd</a:t>
            </a:r>
            <a:r>
              <a:rPr lang="de-DE" sz="1800" dirty="0">
                <a:solidFill>
                  <a:schemeClr val="tx1"/>
                </a:solidFill>
                <a:sym typeface="Wingdings" panose="05000000000000000000" pitchFamily="2" charset="2"/>
              </a:rPr>
              <a:t> t CO</a:t>
            </a:r>
            <a:r>
              <a:rPr lang="de-DE" sz="1800" baseline="-25000" dirty="0">
                <a:solidFill>
                  <a:schemeClr val="tx1"/>
                </a:solidFill>
                <a:sym typeface="Wingdings" panose="05000000000000000000" pitchFamily="2" charset="2"/>
              </a:rPr>
              <a:t>2</a:t>
            </a:r>
            <a:r>
              <a:rPr lang="de-DE" sz="1800" dirty="0">
                <a:solidFill>
                  <a:schemeClr val="tx1"/>
                </a:solidFill>
                <a:sym typeface="Wingdings" panose="05000000000000000000" pitchFamily="2" charset="2"/>
              </a:rPr>
              <a:t>e)</a:t>
            </a:r>
            <a:endParaRPr lang="de-DE" sz="1800" dirty="0">
              <a:solidFill>
                <a:schemeClr val="tx1"/>
              </a:solidFill>
            </a:endParaRPr>
          </a:p>
          <a:p>
            <a:r>
              <a:rPr lang="de-DE" sz="1800" dirty="0">
                <a:solidFill>
                  <a:schemeClr val="tx1"/>
                </a:solidFill>
              </a:rPr>
              <a:t>Ganzheitlicher Wandel der Stadt</a:t>
            </a:r>
          </a:p>
          <a:p>
            <a:pPr lvl="1"/>
            <a:r>
              <a:rPr lang="de-DE" sz="1800" dirty="0">
                <a:solidFill>
                  <a:schemeClr val="tx1"/>
                </a:solidFill>
              </a:rPr>
              <a:t>Maßnahmen in Verkehr, Gebäude, Energie, Abfall und Landnutzung</a:t>
            </a:r>
          </a:p>
          <a:p>
            <a:r>
              <a:rPr lang="de-DE" sz="1800" dirty="0">
                <a:solidFill>
                  <a:schemeClr val="tx1"/>
                </a:solidFill>
              </a:rPr>
              <a:t>Gemeinsames Engagement durch den Klimastadtvertrag</a:t>
            </a:r>
          </a:p>
          <a:p>
            <a:pPr lvl="1"/>
            <a:r>
              <a:rPr lang="de-DE" sz="1800" dirty="0">
                <a:solidFill>
                  <a:schemeClr val="tx1"/>
                </a:solidFill>
              </a:rPr>
              <a:t>Beteiligung von Stadt, Wirtschaft, Wissenschaft und </a:t>
            </a:r>
            <a:r>
              <a:rPr lang="de-DE" sz="1800" dirty="0" err="1">
                <a:solidFill>
                  <a:schemeClr val="tx1"/>
                </a:solidFill>
              </a:rPr>
              <a:t>Bürger:innen</a:t>
            </a:r>
            <a:endParaRPr lang="de-DE" sz="1800" dirty="0">
              <a:solidFill>
                <a:schemeClr val="tx1"/>
              </a:solidFill>
            </a:endParaRPr>
          </a:p>
          <a:p>
            <a:pPr lvl="1"/>
            <a:endParaRPr lang="de-DE" sz="1800" dirty="0">
              <a:solidFill>
                <a:schemeClr val="tx1"/>
              </a:solidFill>
            </a:endParaRPr>
          </a:p>
        </p:txBody>
      </p:sp>
      <p:sp>
        <p:nvSpPr>
          <p:cNvPr id="5" name="Footer Placeholder 4">
            <a:extLst>
              <a:ext uri="{FF2B5EF4-FFF2-40B4-BE49-F238E27FC236}">
                <a16:creationId xmlns:a16="http://schemas.microsoft.com/office/drawing/2014/main" id="{0FD0E164-5CE4-5057-9889-1F48D871E592}"/>
              </a:ext>
            </a:extLst>
          </p:cNvPr>
          <p:cNvSpPr>
            <a:spLocks noGrp="1"/>
          </p:cNvSpPr>
          <p:nvPr>
            <p:ph type="ftr" sz="quarter" idx="11"/>
          </p:nvPr>
        </p:nvSpPr>
        <p:spPr>
          <a:xfrm>
            <a:off x="602974" y="6029867"/>
            <a:ext cx="2064026" cy="365126"/>
          </a:xfrm>
        </p:spPr>
        <p:txBody>
          <a:bodyPr anchor="ctr">
            <a:normAutofit/>
          </a:bodyPr>
          <a:lstStyle/>
          <a:p>
            <a:pPr>
              <a:spcAft>
                <a:spcPts val="600"/>
              </a:spcAft>
            </a:pPr>
            <a:r>
              <a:rPr lang="en-US" dirty="0" err="1"/>
              <a:t>Fachgremium</a:t>
            </a:r>
            <a:r>
              <a:rPr lang="en-US" dirty="0"/>
              <a:t> </a:t>
            </a:r>
            <a:r>
              <a:rPr lang="en-US" dirty="0" err="1"/>
              <a:t>Kompensation</a:t>
            </a:r>
            <a:endParaRPr lang="en-US" dirty="0"/>
          </a:p>
        </p:txBody>
      </p:sp>
      <p:sp>
        <p:nvSpPr>
          <p:cNvPr id="6" name="Date Placeholder 5">
            <a:extLst>
              <a:ext uri="{FF2B5EF4-FFF2-40B4-BE49-F238E27FC236}">
                <a16:creationId xmlns:a16="http://schemas.microsoft.com/office/drawing/2014/main" id="{9C6179BE-0CA0-A1E1-CF48-1FF412FD4ABD}"/>
              </a:ext>
            </a:extLst>
          </p:cNvPr>
          <p:cNvSpPr>
            <a:spLocks noGrp="1"/>
          </p:cNvSpPr>
          <p:nvPr>
            <p:ph type="dt" sz="half" idx="10"/>
          </p:nvPr>
        </p:nvSpPr>
        <p:spPr>
          <a:xfrm>
            <a:off x="10058400" y="6029868"/>
            <a:ext cx="1179576" cy="365125"/>
          </a:xfrm>
        </p:spPr>
        <p:txBody>
          <a:bodyPr anchor="ctr">
            <a:normAutofit/>
          </a:bodyPr>
          <a:lstStyle/>
          <a:p>
            <a:pPr>
              <a:spcAft>
                <a:spcPts val="600"/>
              </a:spcAft>
            </a:pPr>
            <a:r>
              <a:rPr lang="en-US" dirty="0"/>
              <a:t>august/2026</a:t>
            </a:r>
          </a:p>
        </p:txBody>
      </p:sp>
      <p:sp>
        <p:nvSpPr>
          <p:cNvPr id="7" name="Slide Number Placeholder 6">
            <a:extLst>
              <a:ext uri="{FF2B5EF4-FFF2-40B4-BE49-F238E27FC236}">
                <a16:creationId xmlns:a16="http://schemas.microsoft.com/office/drawing/2014/main" id="{D10E3692-A998-B589-23DB-F5A0EC7AD83A}"/>
              </a:ext>
            </a:extLst>
          </p:cNvPr>
          <p:cNvSpPr>
            <a:spLocks noGrp="1"/>
          </p:cNvSpPr>
          <p:nvPr>
            <p:ph type="sldNum" sz="quarter" idx="12"/>
          </p:nvPr>
        </p:nvSpPr>
        <p:spPr>
          <a:xfrm>
            <a:off x="11233434" y="6029868"/>
            <a:ext cx="429372" cy="365125"/>
          </a:xfrm>
        </p:spPr>
        <p:txBody>
          <a:bodyPr anchor="ctr">
            <a:normAutofit/>
          </a:bodyPr>
          <a:lstStyle/>
          <a:p>
            <a:pPr>
              <a:spcAft>
                <a:spcPts val="600"/>
              </a:spcAft>
            </a:pPr>
            <a:fld id="{27F8DDA4-3B80-4E8A-A8F5-521F73BF9127}" type="slidenum">
              <a:rPr lang="en-US" smtClean="0"/>
              <a:pPr>
                <a:spcAft>
                  <a:spcPts val="600"/>
                </a:spcAft>
              </a:pPr>
              <a:t>3</a:t>
            </a:fld>
            <a:endParaRPr lang="en-US" dirty="0"/>
          </a:p>
        </p:txBody>
      </p:sp>
      <p:pic>
        <p:nvPicPr>
          <p:cNvPr id="3" name="Grafik 2">
            <a:extLst>
              <a:ext uri="{FF2B5EF4-FFF2-40B4-BE49-F238E27FC236}">
                <a16:creationId xmlns:a16="http://schemas.microsoft.com/office/drawing/2014/main" id="{E4DDA34C-9E54-B61A-88E3-2CE9061721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1318" y="228600"/>
            <a:ext cx="1342876" cy="698295"/>
          </a:xfrm>
          <a:prstGeom prst="rect">
            <a:avLst/>
          </a:prstGeom>
        </p:spPr>
      </p:pic>
      <p:grpSp>
        <p:nvGrpSpPr>
          <p:cNvPr id="9" name="Gruppieren 8">
            <a:extLst>
              <a:ext uri="{FF2B5EF4-FFF2-40B4-BE49-F238E27FC236}">
                <a16:creationId xmlns:a16="http://schemas.microsoft.com/office/drawing/2014/main" id="{65D88A66-B9DD-AD48-AB1A-CA2CAC20AF75}"/>
              </a:ext>
            </a:extLst>
          </p:cNvPr>
          <p:cNvGrpSpPr/>
          <p:nvPr/>
        </p:nvGrpSpPr>
        <p:grpSpPr>
          <a:xfrm>
            <a:off x="0" y="0"/>
            <a:ext cx="4432915" cy="4953000"/>
            <a:chOff x="0" y="0"/>
            <a:chExt cx="4432915" cy="4953000"/>
          </a:xfrm>
        </p:grpSpPr>
        <p:pic>
          <p:nvPicPr>
            <p:cNvPr id="12" name="Grafik 11">
              <a:extLst>
                <a:ext uri="{FF2B5EF4-FFF2-40B4-BE49-F238E27FC236}">
                  <a16:creationId xmlns:a16="http://schemas.microsoft.com/office/drawing/2014/main" id="{4A862603-02E4-F1AA-C726-8563AA6C9FA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0"/>
              <a:ext cx="4406705" cy="4930877"/>
            </a:xfrm>
            <a:prstGeom prst="rect">
              <a:avLst/>
            </a:prstGeom>
          </p:spPr>
        </p:pic>
        <p:sp>
          <p:nvSpPr>
            <p:cNvPr id="8" name="Textfeld 7">
              <a:extLst>
                <a:ext uri="{FF2B5EF4-FFF2-40B4-BE49-F238E27FC236}">
                  <a16:creationId xmlns:a16="http://schemas.microsoft.com/office/drawing/2014/main" id="{ADD04CBC-C4F8-4A07-5F63-A69581164263}"/>
                </a:ext>
              </a:extLst>
            </p:cNvPr>
            <p:cNvSpPr txBox="1"/>
            <p:nvPr/>
          </p:nvSpPr>
          <p:spPr>
            <a:xfrm>
              <a:off x="3581400" y="4699084"/>
              <a:ext cx="851515" cy="253916"/>
            </a:xfrm>
            <a:prstGeom prst="rect">
              <a:avLst/>
            </a:prstGeom>
            <a:noFill/>
          </p:spPr>
          <p:txBody>
            <a:bodyPr wrap="none" rtlCol="0">
              <a:spAutoFit/>
            </a:bodyPr>
            <a:lstStyle/>
            <a:p>
              <a:r>
                <a:rPr lang="de-DE" sz="1050" baseline="30000" dirty="0"/>
                <a:t>©</a:t>
              </a:r>
              <a:r>
                <a:rPr lang="de-DE" sz="1050" dirty="0"/>
                <a:t>braun-foto</a:t>
              </a:r>
            </a:p>
          </p:txBody>
        </p:sp>
      </p:grpSp>
      <p:sp>
        <p:nvSpPr>
          <p:cNvPr id="2" name="Title 1">
            <a:extLst>
              <a:ext uri="{FF2B5EF4-FFF2-40B4-BE49-F238E27FC236}">
                <a16:creationId xmlns:a16="http://schemas.microsoft.com/office/drawing/2014/main" id="{496FEDEA-4BC3-44FC-EFEB-506C66669854}"/>
              </a:ext>
            </a:extLst>
          </p:cNvPr>
          <p:cNvSpPr>
            <a:spLocks noGrp="1"/>
          </p:cNvSpPr>
          <p:nvPr>
            <p:ph type="title"/>
          </p:nvPr>
        </p:nvSpPr>
        <p:spPr>
          <a:xfrm>
            <a:off x="3962400" y="0"/>
            <a:ext cx="5867400" cy="1143000"/>
          </a:xfrm>
        </p:spPr>
        <p:txBody>
          <a:bodyPr anchor="t">
            <a:normAutofit fontScale="90000"/>
          </a:bodyPr>
          <a:lstStyle/>
          <a:p>
            <a:r>
              <a:rPr kumimoji="0" lang="de-DE" sz="2800" b="0" i="0" u="none" strike="noStrike" kern="1200" cap="all" spc="0" normalizeH="0" baseline="0" noProof="0" dirty="0">
                <a:ln>
                  <a:noFill/>
                </a:ln>
                <a:solidFill>
                  <a:srgbClr val="6E7868"/>
                </a:solidFill>
                <a:effectLst/>
                <a:uLnTx/>
                <a:uFillTx/>
                <a:latin typeface="Oswald SemiBold"/>
                <a:ea typeface="+mj-ea"/>
                <a:cs typeface="+mj-cs"/>
              </a:rPr>
              <a:t>Ziel des Aachener Klimastadtvertrags</a:t>
            </a:r>
            <a:br>
              <a:rPr kumimoji="0" lang="de-DE" sz="2800" b="0" i="0" u="none" strike="noStrike" kern="1200" cap="all" spc="0" normalizeH="0" baseline="0" noProof="0" dirty="0">
                <a:ln>
                  <a:noFill/>
                </a:ln>
                <a:solidFill>
                  <a:srgbClr val="6E7868"/>
                </a:solidFill>
                <a:effectLst/>
                <a:uLnTx/>
                <a:uFillTx/>
                <a:latin typeface="Oswald SemiBold"/>
                <a:ea typeface="+mj-ea"/>
                <a:cs typeface="+mj-cs"/>
              </a:rPr>
            </a:br>
            <a:r>
              <a:rPr kumimoji="0" lang="de-DE" sz="1400" b="0" i="0" u="none" strike="noStrike" kern="1200" cap="all" spc="0" normalizeH="0" baseline="0" noProof="0" dirty="0">
                <a:ln>
                  <a:noFill/>
                </a:ln>
                <a:solidFill>
                  <a:srgbClr val="6E7868"/>
                </a:solidFill>
                <a:effectLst/>
                <a:uLnTx/>
                <a:uFillTx/>
                <a:latin typeface="Oswald SemiBold"/>
                <a:ea typeface="+mj-ea"/>
                <a:cs typeface="+mj-cs"/>
              </a:rPr>
              <a:t>Gemeinsamer Startpunkt</a:t>
            </a:r>
            <a:endParaRPr lang="en-US" baseline="30000" dirty="0"/>
          </a:p>
        </p:txBody>
      </p:sp>
    </p:spTree>
    <p:extLst>
      <p:ext uri="{BB962C8B-B14F-4D97-AF65-F5344CB8AC3E}">
        <p14:creationId xmlns:p14="http://schemas.microsoft.com/office/powerpoint/2010/main" val="220189828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626E9-6A34-4277-8BFD-95DE0D82B9F2}"/>
            </a:ext>
          </a:extLst>
        </p:cNvPr>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D1583764-D0C1-4CAE-8611-CC41ABCDBD26}"/>
              </a:ext>
            </a:extLst>
          </p:cNvPr>
          <p:cNvSpPr>
            <a:spLocks noGrp="1"/>
          </p:cNvSpPr>
          <p:nvPr>
            <p:ph type="ftr" sz="quarter" idx="11"/>
          </p:nvPr>
        </p:nvSpPr>
        <p:spPr>
          <a:xfrm>
            <a:off x="529194" y="6029868"/>
            <a:ext cx="1987332" cy="365125"/>
          </a:xfrm>
        </p:spPr>
        <p:txBody>
          <a:bodyPr/>
          <a:lstStyle/>
          <a:p>
            <a:pPr>
              <a:spcAft>
                <a:spcPts val="600"/>
              </a:spcAft>
            </a:pPr>
            <a:r>
              <a:rPr lang="en-US" dirty="0"/>
              <a:t>Fachgremium Kompensation</a:t>
            </a:r>
          </a:p>
        </p:txBody>
      </p:sp>
      <p:sp>
        <p:nvSpPr>
          <p:cNvPr id="5" name="Datumsplatzhalter 4" hidden="1">
            <a:extLst>
              <a:ext uri="{FF2B5EF4-FFF2-40B4-BE49-F238E27FC236}">
                <a16:creationId xmlns:a16="http://schemas.microsoft.com/office/drawing/2014/main" id="{DFE2FE51-B739-CA95-8220-5789A39C628A}"/>
              </a:ext>
            </a:extLst>
          </p:cNvPr>
          <p:cNvSpPr>
            <a:spLocks noGrp="1"/>
          </p:cNvSpPr>
          <p:nvPr>
            <p:ph type="dt" sz="half" idx="10"/>
          </p:nvPr>
        </p:nvSpPr>
        <p:spPr/>
        <p:txBody>
          <a:bodyPr/>
          <a:lstStyle/>
          <a:p>
            <a:pPr>
              <a:spcAft>
                <a:spcPts val="600"/>
              </a:spcAft>
            </a:pPr>
            <a:r>
              <a:rPr lang="en-US" dirty="0"/>
              <a:t>14/04/2026</a:t>
            </a:r>
            <a:endParaRPr lang="en-US"/>
          </a:p>
        </p:txBody>
      </p:sp>
      <p:sp>
        <p:nvSpPr>
          <p:cNvPr id="6" name="Foliennummernplatzhalter 5" hidden="1">
            <a:extLst>
              <a:ext uri="{FF2B5EF4-FFF2-40B4-BE49-F238E27FC236}">
                <a16:creationId xmlns:a16="http://schemas.microsoft.com/office/drawing/2014/main" id="{3E6BB6EB-26EB-3234-ABE0-62419F0186F3}"/>
              </a:ext>
            </a:extLst>
          </p:cNvPr>
          <p:cNvSpPr>
            <a:spLocks noGrp="1"/>
          </p:cNvSpPr>
          <p:nvPr>
            <p:ph type="sldNum" sz="quarter" idx="12"/>
          </p:nvPr>
        </p:nvSpPr>
        <p:spPr/>
        <p:txBody>
          <a:bodyPr/>
          <a:lstStyle/>
          <a:p>
            <a:pPr>
              <a:spcAft>
                <a:spcPts val="600"/>
              </a:spcAft>
            </a:pPr>
            <a:fld id="{27F8DDA4-3B80-4E8A-A8F5-521F73BF9127}" type="slidenum">
              <a:rPr lang="en-US" smtClean="0"/>
              <a:pPr>
                <a:spcAft>
                  <a:spcPts val="600"/>
                </a:spcAft>
              </a:pPr>
              <a:t>4</a:t>
            </a:fld>
            <a:endParaRPr lang="en-US"/>
          </a:p>
        </p:txBody>
      </p:sp>
      <p:sp>
        <p:nvSpPr>
          <p:cNvPr id="174" name="Textfeld 173">
            <a:extLst>
              <a:ext uri="{FF2B5EF4-FFF2-40B4-BE49-F238E27FC236}">
                <a16:creationId xmlns:a16="http://schemas.microsoft.com/office/drawing/2014/main" id="{0CBBF84F-6E79-35B5-A7D8-12A810D655BA}"/>
              </a:ext>
            </a:extLst>
          </p:cNvPr>
          <p:cNvSpPr txBox="1"/>
          <p:nvPr/>
        </p:nvSpPr>
        <p:spPr>
          <a:xfrm>
            <a:off x="228600" y="155230"/>
            <a:ext cx="8382000" cy="369332"/>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de-DE" b="1" i="0" u="none" strike="noStrike" kern="1200" cap="none" spc="0" normalizeH="0" baseline="0" noProof="0" dirty="0" err="1">
                <a:ln>
                  <a:noFill/>
                </a:ln>
                <a:effectLst/>
                <a:uLnTx/>
                <a:uFillTx/>
                <a:latin typeface="Roboto Light" panose="02000000000000000000" pitchFamily="2" charset="0"/>
                <a:ea typeface="Roboto Light" panose="02000000000000000000" pitchFamily="2" charset="0"/>
                <a:cs typeface="Roboto Light" panose="02000000000000000000" pitchFamily="2" charset="0"/>
              </a:rPr>
              <a:t>Unterzeichner:innen</a:t>
            </a:r>
            <a:r>
              <a:rPr kumimoji="0" lang="de-DE" b="1" i="0" u="none" strike="noStrike" kern="1200" cap="none" spc="0" normalizeH="0" baseline="0" noProof="0" dirty="0">
                <a:ln>
                  <a:noFill/>
                </a:ln>
                <a:effectLst/>
                <a:uLnTx/>
                <a:uFillTx/>
                <a:latin typeface="Roboto Light" panose="02000000000000000000" pitchFamily="2" charset="0"/>
                <a:ea typeface="Roboto Light" panose="02000000000000000000" pitchFamily="2" charset="0"/>
                <a:cs typeface="Roboto Light" panose="02000000000000000000" pitchFamily="2" charset="0"/>
              </a:rPr>
              <a:t> des Aachener Klimastadtvertrags </a:t>
            </a:r>
            <a:r>
              <a:rPr kumimoji="0" lang="de-DE" sz="1400" b="1" i="0" u="none" strike="noStrike" kern="1200" cap="none" spc="0" normalizeH="0" baseline="0" noProof="0" dirty="0">
                <a:ln>
                  <a:noFill/>
                </a:ln>
                <a:effectLst/>
                <a:uLnTx/>
                <a:uFillTx/>
                <a:latin typeface="Roboto Light" panose="02000000000000000000" pitchFamily="2" charset="0"/>
                <a:ea typeface="Roboto Light" panose="02000000000000000000" pitchFamily="2" charset="0"/>
                <a:cs typeface="Roboto Light" panose="02000000000000000000" pitchFamily="2" charset="0"/>
              </a:rPr>
              <a:t>(Stand 27. August 2026)</a:t>
            </a:r>
            <a:endParaRPr kumimoji="0" lang="de-DE" b="1" i="0" u="none" strike="noStrike" kern="1200" cap="none" spc="0" normalizeH="0" baseline="0" noProof="0" dirty="0">
              <a:ln>
                <a:noFill/>
              </a:ln>
              <a:effectLst/>
              <a:uLnTx/>
              <a:uFillTx/>
              <a:latin typeface="Calibri" panose="020F0502020204030204"/>
              <a:ea typeface="+mn-ea"/>
              <a:cs typeface="+mn-cs"/>
            </a:endParaRPr>
          </a:p>
        </p:txBody>
      </p:sp>
      <p:sp>
        <p:nvSpPr>
          <p:cNvPr id="3" name="Date Placeholder 5">
            <a:extLst>
              <a:ext uri="{FF2B5EF4-FFF2-40B4-BE49-F238E27FC236}">
                <a16:creationId xmlns:a16="http://schemas.microsoft.com/office/drawing/2014/main" id="{1508D819-07F8-75A8-C39A-0E08F2462E78}"/>
              </a:ext>
            </a:extLst>
          </p:cNvPr>
          <p:cNvSpPr txBox="1">
            <a:spLocks/>
          </p:cNvSpPr>
          <p:nvPr/>
        </p:nvSpPr>
        <p:spPr>
          <a:xfrm>
            <a:off x="10058400" y="6029868"/>
            <a:ext cx="1179576" cy="365125"/>
          </a:xfrm>
          <a:prstGeom prst="rect">
            <a:avLst/>
          </a:prstGeom>
          <a:solidFill>
            <a:schemeClr val="bg1"/>
          </a:solidFill>
        </p:spPr>
        <p:txBody>
          <a:bodyPr vert="horz" lIns="91440" tIns="45720" rIns="91440" bIns="45720" rtlCol="0" anchor="ctr">
            <a:normAutofit/>
          </a:bodyPr>
          <a:lstStyle>
            <a:defPPr>
              <a:defRPr lang="en-US"/>
            </a:defPPr>
            <a:lvl1pPr marL="0" algn="r" defTabSz="914400" rtl="0" eaLnBrk="1" latinLnBrk="0" hangingPunct="1">
              <a:defRPr sz="9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a:t>august/2026</a:t>
            </a:r>
            <a:endParaRPr lang="en-US" dirty="0"/>
          </a:p>
        </p:txBody>
      </p:sp>
      <p:sp>
        <p:nvSpPr>
          <p:cNvPr id="8" name="Slide Number Placeholder 6">
            <a:extLst>
              <a:ext uri="{FF2B5EF4-FFF2-40B4-BE49-F238E27FC236}">
                <a16:creationId xmlns:a16="http://schemas.microsoft.com/office/drawing/2014/main" id="{2E1A0D16-716B-CE4A-9527-061B180EE13E}"/>
              </a:ext>
            </a:extLst>
          </p:cNvPr>
          <p:cNvSpPr txBox="1">
            <a:spLocks/>
          </p:cNvSpPr>
          <p:nvPr/>
        </p:nvSpPr>
        <p:spPr>
          <a:xfrm>
            <a:off x="11233434" y="6029867"/>
            <a:ext cx="429372" cy="365125"/>
          </a:xfrm>
          <a:prstGeom prst="rect">
            <a:avLst/>
          </a:prstGeom>
          <a:solidFill>
            <a:schemeClr val="bg1"/>
          </a:solidFill>
        </p:spPr>
        <p:txBody>
          <a:bodyPr vert="horz" lIns="91440" tIns="45720" rIns="91440" bIns="45720" rtlCol="0" anchor="ctr">
            <a:normAutofit/>
          </a:bodyPr>
          <a:lstStyle>
            <a:defPPr>
              <a:defRPr lang="en-US"/>
            </a:defPPr>
            <a:lvl1pPr marL="0" algn="r" defTabSz="914400" rtl="0" eaLnBrk="1" latinLnBrk="0" hangingPunct="1">
              <a:defRPr sz="900" kern="1200" cap="all" baseline="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27F8DDA4-3B80-4E8A-A8F5-521F73BF9127}" type="slidenum">
              <a:rPr lang="en-US" smtClean="0"/>
              <a:pPr>
                <a:spcAft>
                  <a:spcPts val="600"/>
                </a:spcAft>
              </a:pPr>
              <a:t>4</a:t>
            </a:fld>
            <a:endParaRPr lang="en-US" dirty="0"/>
          </a:p>
        </p:txBody>
      </p:sp>
      <p:pic>
        <p:nvPicPr>
          <p:cNvPr id="176" name="Grafik 175">
            <a:extLst>
              <a:ext uri="{FF2B5EF4-FFF2-40B4-BE49-F238E27FC236}">
                <a16:creationId xmlns:a16="http://schemas.microsoft.com/office/drawing/2014/main" id="{8BABEAEC-55E6-A62E-2538-40685FA7A456}"/>
              </a:ext>
            </a:extLst>
          </p:cNvPr>
          <p:cNvPicPr>
            <a:picLocks noChangeAspect="1"/>
          </p:cNvPicPr>
          <p:nvPr/>
        </p:nvPicPr>
        <p:blipFill>
          <a:blip r:embed="rId3"/>
          <a:stretch>
            <a:fillRect/>
          </a:stretch>
        </p:blipFill>
        <p:spPr>
          <a:xfrm>
            <a:off x="0" y="609600"/>
            <a:ext cx="12192000" cy="5481392"/>
          </a:xfrm>
          <a:prstGeom prst="rect">
            <a:avLst/>
          </a:prstGeom>
        </p:spPr>
      </p:pic>
    </p:spTree>
    <p:extLst>
      <p:ext uri="{BB962C8B-B14F-4D97-AF65-F5344CB8AC3E}">
        <p14:creationId xmlns:p14="http://schemas.microsoft.com/office/powerpoint/2010/main" val="2934040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F8EBA-BC74-5D49-2D80-158F2C8AADC9}"/>
            </a:ext>
          </a:extLst>
        </p:cNvPr>
        <p:cNvGrpSpPr/>
        <p:nvPr/>
      </p:nvGrpSpPr>
      <p:grpSpPr>
        <a:xfrm>
          <a:off x="0" y="0"/>
          <a:ext cx="0" cy="0"/>
          <a:chOff x="0" y="0"/>
          <a:chExt cx="0" cy="0"/>
        </a:xfrm>
      </p:grpSpPr>
      <p:sp>
        <p:nvSpPr>
          <p:cNvPr id="4" name="Inhaltsplatzhalter 3">
            <a:extLst>
              <a:ext uri="{FF2B5EF4-FFF2-40B4-BE49-F238E27FC236}">
                <a16:creationId xmlns:a16="http://schemas.microsoft.com/office/drawing/2014/main" id="{9DABFD57-6225-0731-97F9-E12B93362C18}"/>
              </a:ext>
            </a:extLst>
          </p:cNvPr>
          <p:cNvSpPr>
            <a:spLocks noGrp="1"/>
          </p:cNvSpPr>
          <p:nvPr>
            <p:ph idx="1"/>
          </p:nvPr>
        </p:nvSpPr>
        <p:spPr>
          <a:xfrm>
            <a:off x="4038600" y="1379663"/>
            <a:ext cx="7929006" cy="4477549"/>
          </a:xfrm>
        </p:spPr>
        <p:txBody>
          <a:bodyPr>
            <a:normAutofit/>
          </a:bodyPr>
          <a:lstStyle/>
          <a:p>
            <a:r>
              <a:rPr lang="de-DE" sz="1800" dirty="0">
                <a:solidFill>
                  <a:schemeClr val="bg1">
                    <a:lumMod val="65000"/>
                  </a:schemeClr>
                </a:solidFill>
              </a:rPr>
              <a:t>Kontext – „Kompensation“ im Rahmen des Aachener Klimastadtvertrags</a:t>
            </a:r>
          </a:p>
          <a:p>
            <a:r>
              <a:rPr lang="de-DE" sz="1800" dirty="0">
                <a:solidFill>
                  <a:schemeClr val="tx1"/>
                </a:solidFill>
              </a:rPr>
              <a:t>Warum eine Kommunikationsempfehlung?</a:t>
            </a:r>
          </a:p>
          <a:p>
            <a:r>
              <a:rPr lang="de-DE" sz="1800" dirty="0">
                <a:solidFill>
                  <a:schemeClr val="accent6">
                    <a:lumMod val="75000"/>
                  </a:schemeClr>
                </a:solidFill>
              </a:rPr>
              <a:t>Was soll kommuniziert werden? </a:t>
            </a:r>
          </a:p>
          <a:p>
            <a:r>
              <a:rPr lang="de-DE" sz="1800" dirty="0">
                <a:solidFill>
                  <a:schemeClr val="accent6">
                    <a:lumMod val="75000"/>
                  </a:schemeClr>
                </a:solidFill>
              </a:rPr>
              <a:t>Wie kann angemessen kommuniziert werden?</a:t>
            </a:r>
          </a:p>
          <a:p>
            <a:r>
              <a:rPr lang="de-DE" sz="1800" dirty="0">
                <a:solidFill>
                  <a:schemeClr val="accent6">
                    <a:lumMod val="75000"/>
                  </a:schemeClr>
                </a:solidFill>
              </a:rPr>
              <a:t>Schlussgedanke</a:t>
            </a:r>
          </a:p>
          <a:p>
            <a:endParaRPr lang="de-DE" sz="1800" dirty="0"/>
          </a:p>
          <a:p>
            <a:endParaRPr lang="de-DE" sz="1800" baseline="30000" dirty="0"/>
          </a:p>
          <a:p>
            <a:endParaRPr lang="de-DE" sz="1800" dirty="0"/>
          </a:p>
          <a:p>
            <a:endParaRPr lang="de-DE" sz="1800" dirty="0"/>
          </a:p>
          <a:p>
            <a:endParaRPr lang="de-DE" sz="1800" dirty="0"/>
          </a:p>
        </p:txBody>
      </p:sp>
      <p:sp>
        <p:nvSpPr>
          <p:cNvPr id="6" name="Datumsplatzhalter 5">
            <a:extLst>
              <a:ext uri="{FF2B5EF4-FFF2-40B4-BE49-F238E27FC236}">
                <a16:creationId xmlns:a16="http://schemas.microsoft.com/office/drawing/2014/main" id="{016BCD6B-D126-A670-C946-2BD9B651DED4}"/>
              </a:ext>
            </a:extLst>
          </p:cNvPr>
          <p:cNvSpPr>
            <a:spLocks noGrp="1"/>
          </p:cNvSpPr>
          <p:nvPr>
            <p:ph type="dt" sz="half" idx="10"/>
          </p:nvPr>
        </p:nvSpPr>
        <p:spPr/>
        <p:txBody>
          <a:bodyPr/>
          <a:lstStyle/>
          <a:p>
            <a:r>
              <a:rPr lang="en-US" dirty="0"/>
              <a:t>august/2026</a:t>
            </a:r>
          </a:p>
        </p:txBody>
      </p:sp>
      <p:sp>
        <p:nvSpPr>
          <p:cNvPr id="7" name="Foliennummernplatzhalter 6">
            <a:extLst>
              <a:ext uri="{FF2B5EF4-FFF2-40B4-BE49-F238E27FC236}">
                <a16:creationId xmlns:a16="http://schemas.microsoft.com/office/drawing/2014/main" id="{2755367B-41F6-2979-A18B-E1447B36D808}"/>
              </a:ext>
            </a:extLst>
          </p:cNvPr>
          <p:cNvSpPr>
            <a:spLocks noGrp="1"/>
          </p:cNvSpPr>
          <p:nvPr>
            <p:ph type="sldNum" sz="quarter" idx="12"/>
          </p:nvPr>
        </p:nvSpPr>
        <p:spPr/>
        <p:txBody>
          <a:bodyPr/>
          <a:lstStyle/>
          <a:p>
            <a:fld id="{27F8DDA4-3B80-4E8A-A8F5-521F73BF9127}" type="slidenum">
              <a:rPr lang="en-US" smtClean="0"/>
              <a:t>5</a:t>
            </a:fld>
            <a:endParaRPr lang="en-US"/>
          </a:p>
        </p:txBody>
      </p:sp>
      <p:pic>
        <p:nvPicPr>
          <p:cNvPr id="2" name="Grafik 1">
            <a:extLst>
              <a:ext uri="{FF2B5EF4-FFF2-40B4-BE49-F238E27FC236}">
                <a16:creationId xmlns:a16="http://schemas.microsoft.com/office/drawing/2014/main" id="{485BDB68-CD88-889A-7A5C-D38A4E98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71318" y="228600"/>
            <a:ext cx="1342876" cy="698295"/>
          </a:xfrm>
          <a:prstGeom prst="rect">
            <a:avLst/>
          </a:prstGeom>
        </p:spPr>
      </p:pic>
      <p:pic>
        <p:nvPicPr>
          <p:cNvPr id="11" name="Grafik 10">
            <a:extLst>
              <a:ext uri="{FF2B5EF4-FFF2-40B4-BE49-F238E27FC236}">
                <a16:creationId xmlns:a16="http://schemas.microsoft.com/office/drawing/2014/main" id="{C3041364-6574-259C-C05C-6428146A4410}"/>
              </a:ext>
            </a:extLst>
          </p:cNvPr>
          <p:cNvPicPr>
            <a:picLocks noChangeAspect="1"/>
          </p:cNvPicPr>
          <p:nvPr/>
        </p:nvPicPr>
        <p:blipFill>
          <a:blip r:embed="rId3"/>
          <a:srcRect l="21572"/>
          <a:stretch/>
        </p:blipFill>
        <p:spPr>
          <a:xfrm>
            <a:off x="0" y="0"/>
            <a:ext cx="3901743" cy="5105400"/>
          </a:xfrm>
          <a:prstGeom prst="rect">
            <a:avLst/>
          </a:prstGeom>
        </p:spPr>
      </p:pic>
      <p:sp>
        <p:nvSpPr>
          <p:cNvPr id="3" name="Titel 2">
            <a:extLst>
              <a:ext uri="{FF2B5EF4-FFF2-40B4-BE49-F238E27FC236}">
                <a16:creationId xmlns:a16="http://schemas.microsoft.com/office/drawing/2014/main" id="{7E72BEC8-319A-DC2C-DB4F-3AD2E5FAD2A8}"/>
              </a:ext>
            </a:extLst>
          </p:cNvPr>
          <p:cNvSpPr>
            <a:spLocks noGrp="1"/>
          </p:cNvSpPr>
          <p:nvPr>
            <p:ph type="title"/>
          </p:nvPr>
        </p:nvSpPr>
        <p:spPr>
          <a:xfrm>
            <a:off x="2514600" y="0"/>
            <a:ext cx="7391400" cy="762000"/>
          </a:xfrm>
        </p:spPr>
        <p:txBody>
          <a:bodyPr/>
          <a:lstStyle/>
          <a:p>
            <a:r>
              <a:rPr lang="de-DE" dirty="0"/>
              <a:t>Inhalt</a:t>
            </a:r>
          </a:p>
        </p:txBody>
      </p:sp>
      <p:sp>
        <p:nvSpPr>
          <p:cNvPr id="12" name="Fußzeilenplatzhalter 3">
            <a:extLst>
              <a:ext uri="{FF2B5EF4-FFF2-40B4-BE49-F238E27FC236}">
                <a16:creationId xmlns:a16="http://schemas.microsoft.com/office/drawing/2014/main" id="{B44C40ED-E7E8-4C3B-0F2A-8DD3827B191C}"/>
              </a:ext>
            </a:extLst>
          </p:cNvPr>
          <p:cNvSpPr>
            <a:spLocks noGrp="1"/>
          </p:cNvSpPr>
          <p:nvPr>
            <p:ph type="ftr" sz="quarter" idx="11"/>
          </p:nvPr>
        </p:nvSpPr>
        <p:spPr>
          <a:xfrm>
            <a:off x="529194" y="6029868"/>
            <a:ext cx="1987332" cy="365125"/>
          </a:xfrm>
        </p:spPr>
        <p:txBody>
          <a:bodyPr/>
          <a:lstStyle/>
          <a:p>
            <a:pPr>
              <a:spcAft>
                <a:spcPts val="600"/>
              </a:spcAft>
            </a:pPr>
            <a:r>
              <a:rPr lang="en-US" dirty="0"/>
              <a:t>Fachgremium Kompensation</a:t>
            </a:r>
          </a:p>
        </p:txBody>
      </p:sp>
    </p:spTree>
    <p:extLst>
      <p:ext uri="{BB962C8B-B14F-4D97-AF65-F5344CB8AC3E}">
        <p14:creationId xmlns:p14="http://schemas.microsoft.com/office/powerpoint/2010/main" val="3136201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nhaltsplatzhalter 3">
            <a:extLst>
              <a:ext uri="{FF2B5EF4-FFF2-40B4-BE49-F238E27FC236}">
                <a16:creationId xmlns:a16="http://schemas.microsoft.com/office/drawing/2014/main" id="{6B5DCC30-5DC7-DDD9-E90B-63F78ABA5CDA}"/>
              </a:ext>
            </a:extLst>
          </p:cNvPr>
          <p:cNvSpPr>
            <a:spLocks noGrp="1"/>
          </p:cNvSpPr>
          <p:nvPr>
            <p:ph idx="1"/>
          </p:nvPr>
        </p:nvSpPr>
        <p:spPr>
          <a:xfrm>
            <a:off x="4377170" y="1214047"/>
            <a:ext cx="6290830" cy="3678228"/>
          </a:xfrm>
        </p:spPr>
        <p:txBody>
          <a:bodyPr>
            <a:noAutofit/>
          </a:bodyPr>
          <a:lstStyle/>
          <a:p>
            <a:pPr marL="0" indent="0">
              <a:lnSpc>
                <a:spcPts val="2400"/>
              </a:lnSpc>
              <a:buNone/>
            </a:pPr>
            <a:r>
              <a:rPr lang="de-DE" sz="1800" dirty="0">
                <a:solidFill>
                  <a:schemeClr val="tx1"/>
                </a:solidFill>
              </a:rPr>
              <a:t>Seit dem 27. März 2026 setzen die Mitgliedstaaten der EU die </a:t>
            </a:r>
            <a:r>
              <a:rPr lang="de-DE" sz="1800" b="1" dirty="0" err="1">
                <a:solidFill>
                  <a:schemeClr val="tx1"/>
                </a:solidFill>
              </a:rPr>
              <a:t>Empowering</a:t>
            </a:r>
            <a:r>
              <a:rPr lang="de-DE" sz="1800" b="1" dirty="0">
                <a:solidFill>
                  <a:schemeClr val="tx1"/>
                </a:solidFill>
              </a:rPr>
              <a:t> </a:t>
            </a:r>
            <a:r>
              <a:rPr lang="de-DE" sz="1800" b="1" dirty="0" err="1">
                <a:solidFill>
                  <a:schemeClr val="tx1"/>
                </a:solidFill>
              </a:rPr>
              <a:t>Consumers</a:t>
            </a:r>
            <a:r>
              <a:rPr lang="de-DE" sz="1800" b="1" dirty="0">
                <a:solidFill>
                  <a:schemeClr val="tx1"/>
                </a:solidFill>
              </a:rPr>
              <a:t> </a:t>
            </a:r>
            <a:r>
              <a:rPr lang="de-DE" sz="1800" b="1" dirty="0" err="1">
                <a:solidFill>
                  <a:schemeClr val="tx1"/>
                </a:solidFill>
              </a:rPr>
              <a:t>Directive</a:t>
            </a:r>
            <a:r>
              <a:rPr lang="de-DE" sz="1800" dirty="0">
                <a:solidFill>
                  <a:schemeClr val="tx1"/>
                </a:solidFill>
              </a:rPr>
              <a:t> (</a:t>
            </a:r>
            <a:r>
              <a:rPr lang="de-DE" sz="1800" dirty="0" err="1">
                <a:solidFill>
                  <a:schemeClr val="tx1"/>
                </a:solidFill>
              </a:rPr>
              <a:t>EmpCo</a:t>
            </a:r>
            <a:r>
              <a:rPr lang="de-DE" sz="1800" dirty="0">
                <a:solidFill>
                  <a:schemeClr val="tx1"/>
                </a:solidFill>
              </a:rPr>
              <a:t>) um. </a:t>
            </a:r>
          </a:p>
          <a:p>
            <a:pPr marL="0" indent="0">
              <a:lnSpc>
                <a:spcPts val="2400"/>
              </a:lnSpc>
              <a:buNone/>
            </a:pPr>
            <a:r>
              <a:rPr lang="de-DE" sz="1800" dirty="0">
                <a:solidFill>
                  <a:schemeClr val="tx1"/>
                </a:solidFill>
              </a:rPr>
              <a:t>In Deutschland werden die europäischen Vorgaben im </a:t>
            </a:r>
            <a:r>
              <a:rPr lang="de-DE" sz="1800" b="1" dirty="0">
                <a:solidFill>
                  <a:schemeClr val="tx1"/>
                </a:solidFill>
              </a:rPr>
              <a:t>Gesetz gegen den unlauteren Wettbewerb</a:t>
            </a:r>
            <a:r>
              <a:rPr lang="de-DE" sz="1800" dirty="0">
                <a:solidFill>
                  <a:schemeClr val="tx1"/>
                </a:solidFill>
              </a:rPr>
              <a:t> (UWG) umgesetzt.</a:t>
            </a:r>
          </a:p>
          <a:p>
            <a:pPr marL="0" indent="0">
              <a:lnSpc>
                <a:spcPts val="2400"/>
              </a:lnSpc>
              <a:buNone/>
            </a:pPr>
            <a:r>
              <a:rPr lang="de-DE" sz="1800" dirty="0">
                <a:solidFill>
                  <a:schemeClr val="tx1"/>
                </a:solidFill>
              </a:rPr>
              <a:t>Ab dem </a:t>
            </a:r>
            <a:r>
              <a:rPr lang="de-DE" sz="1800" b="1" dirty="0">
                <a:solidFill>
                  <a:schemeClr val="tx1"/>
                </a:solidFill>
              </a:rPr>
              <a:t>27. September 2026 </a:t>
            </a:r>
            <a:r>
              <a:rPr lang="de-DE" sz="1800" dirty="0">
                <a:solidFill>
                  <a:schemeClr val="tx1"/>
                </a:solidFill>
              </a:rPr>
              <a:t>wird das neue UWG rechtsgültig.</a:t>
            </a:r>
          </a:p>
          <a:p>
            <a:pPr marL="0" indent="0">
              <a:lnSpc>
                <a:spcPts val="2400"/>
              </a:lnSpc>
              <a:buNone/>
            </a:pPr>
            <a:r>
              <a:rPr lang="de-DE" sz="1800" dirty="0">
                <a:solidFill>
                  <a:schemeClr val="tx1"/>
                </a:solidFill>
              </a:rPr>
              <a:t>Ab dann unterliegen Umweltaussagen wie „klimaneutral“ oder „ökologisch“ sowie  Nachhaltigkeitssiegel verschärften Qualitätsanforderungen.</a:t>
            </a:r>
          </a:p>
        </p:txBody>
      </p:sp>
      <p:sp>
        <p:nvSpPr>
          <p:cNvPr id="6" name="Datumsplatzhalter 5">
            <a:extLst>
              <a:ext uri="{FF2B5EF4-FFF2-40B4-BE49-F238E27FC236}">
                <a16:creationId xmlns:a16="http://schemas.microsoft.com/office/drawing/2014/main" id="{8B203E93-3495-78DE-10F5-B10B5DFEE230}"/>
              </a:ext>
            </a:extLst>
          </p:cNvPr>
          <p:cNvSpPr>
            <a:spLocks noGrp="1"/>
          </p:cNvSpPr>
          <p:nvPr>
            <p:ph type="dt" sz="half" idx="10"/>
          </p:nvPr>
        </p:nvSpPr>
        <p:spPr>
          <a:solidFill>
            <a:schemeClr val="bg1"/>
          </a:solidFill>
        </p:spPr>
        <p:txBody>
          <a:bodyPr/>
          <a:lstStyle/>
          <a:p>
            <a:r>
              <a:rPr lang="en-US" dirty="0"/>
              <a:t>august/2026</a:t>
            </a:r>
          </a:p>
        </p:txBody>
      </p:sp>
      <p:sp>
        <p:nvSpPr>
          <p:cNvPr id="7" name="Foliennummernplatzhalter 6">
            <a:extLst>
              <a:ext uri="{FF2B5EF4-FFF2-40B4-BE49-F238E27FC236}">
                <a16:creationId xmlns:a16="http://schemas.microsoft.com/office/drawing/2014/main" id="{C3D6F211-66B7-09D2-0326-2D521DDD64B0}"/>
              </a:ext>
            </a:extLst>
          </p:cNvPr>
          <p:cNvSpPr>
            <a:spLocks noGrp="1"/>
          </p:cNvSpPr>
          <p:nvPr>
            <p:ph type="sldNum" sz="quarter" idx="12"/>
          </p:nvPr>
        </p:nvSpPr>
        <p:spPr>
          <a:solidFill>
            <a:schemeClr val="bg1"/>
          </a:solidFill>
        </p:spPr>
        <p:txBody>
          <a:bodyPr/>
          <a:lstStyle/>
          <a:p>
            <a:fld id="{27F8DDA4-3B80-4E8A-A8F5-521F73BF9127}" type="slidenum">
              <a:rPr lang="en-US" smtClean="0"/>
              <a:t>6</a:t>
            </a:fld>
            <a:endParaRPr lang="en-US" dirty="0"/>
          </a:p>
        </p:txBody>
      </p:sp>
      <p:pic>
        <p:nvPicPr>
          <p:cNvPr id="2" name="Grafik 1">
            <a:extLst>
              <a:ext uri="{FF2B5EF4-FFF2-40B4-BE49-F238E27FC236}">
                <a16:creationId xmlns:a16="http://schemas.microsoft.com/office/drawing/2014/main" id="{DB39E630-2101-1DF1-6B27-9F3F1A10CD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1318" y="228600"/>
            <a:ext cx="1342876" cy="698295"/>
          </a:xfrm>
          <a:prstGeom prst="rect">
            <a:avLst/>
          </a:prstGeom>
        </p:spPr>
      </p:pic>
      <p:pic>
        <p:nvPicPr>
          <p:cNvPr id="10" name="Grafik 9">
            <a:extLst>
              <a:ext uri="{FF2B5EF4-FFF2-40B4-BE49-F238E27FC236}">
                <a16:creationId xmlns:a16="http://schemas.microsoft.com/office/drawing/2014/main" id="{572DB36E-A1B4-A900-D1FD-084B2806B37F}"/>
              </a:ext>
            </a:extLst>
          </p:cNvPr>
          <p:cNvPicPr>
            <a:picLocks noChangeAspect="1"/>
          </p:cNvPicPr>
          <p:nvPr/>
        </p:nvPicPr>
        <p:blipFill>
          <a:blip r:embed="rId4">
            <a:extLst>
              <a:ext uri="{28A0092B-C50C-407E-A947-70E740481C1C}">
                <a14:useLocalDpi xmlns:a14="http://schemas.microsoft.com/office/drawing/2010/main" val="0"/>
              </a:ext>
            </a:extLst>
          </a:blip>
          <a:srcRect l="11759" t="16767"/>
          <a:stretch/>
        </p:blipFill>
        <p:spPr>
          <a:xfrm>
            <a:off x="5187" y="0"/>
            <a:ext cx="4089324" cy="5791200"/>
          </a:xfrm>
          <a:prstGeom prst="rect">
            <a:avLst/>
          </a:prstGeom>
        </p:spPr>
      </p:pic>
      <p:sp>
        <p:nvSpPr>
          <p:cNvPr id="11" name="Fußzeilenplatzhalter 3">
            <a:extLst>
              <a:ext uri="{FF2B5EF4-FFF2-40B4-BE49-F238E27FC236}">
                <a16:creationId xmlns:a16="http://schemas.microsoft.com/office/drawing/2014/main" id="{5D861649-35A3-25A2-4B8F-890011DDE891}"/>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14" name="Titel 2">
            <a:extLst>
              <a:ext uri="{FF2B5EF4-FFF2-40B4-BE49-F238E27FC236}">
                <a16:creationId xmlns:a16="http://schemas.microsoft.com/office/drawing/2014/main" id="{9D80B7A4-C3B4-DC92-BF27-C15A2C67FCC8}"/>
              </a:ext>
            </a:extLst>
          </p:cNvPr>
          <p:cNvSpPr txBox="1">
            <a:spLocks/>
          </p:cNvSpPr>
          <p:nvPr/>
        </p:nvSpPr>
        <p:spPr>
          <a:xfrm>
            <a:off x="2514690" y="-24417"/>
            <a:ext cx="7391400" cy="762000"/>
          </a:xfrm>
          <a:prstGeom prst="rect">
            <a:avLst/>
          </a:prstGeom>
          <a:solidFill>
            <a:schemeClr val="bg1"/>
          </a:solidFill>
        </p:spPr>
        <p:txBody>
          <a:bodyPr vert="horz" lIns="137160" tIns="45720" rIns="91440" bIns="137160" rtlCol="0" anchor="b">
            <a:normAutofit/>
          </a:bodyPr>
          <a:lst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a:lstStyle>
          <a:p>
            <a:r>
              <a:rPr lang="de-DE" dirty="0" err="1"/>
              <a:t>Empco</a:t>
            </a:r>
            <a:r>
              <a:rPr lang="de-DE" dirty="0"/>
              <a:t> &amp; UWG</a:t>
            </a:r>
          </a:p>
        </p:txBody>
      </p:sp>
    </p:spTree>
    <p:extLst>
      <p:ext uri="{BB962C8B-B14F-4D97-AF65-F5344CB8AC3E}">
        <p14:creationId xmlns:p14="http://schemas.microsoft.com/office/powerpoint/2010/main" val="3667290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1000"/>
                                        <p:tgtEl>
                                          <p:spTgt spid="4">
                                            <p:txEl>
                                              <p:pRg st="2" end="2"/>
                                            </p:txEl>
                                          </p:spTgt>
                                        </p:tgtEl>
                                      </p:cBhvr>
                                    </p:animEffect>
                                    <p:anim calcmode="lin" valueType="num">
                                      <p:cBhvr>
                                        <p:cTn id="1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1000"/>
                                        <p:tgtEl>
                                          <p:spTgt spid="4">
                                            <p:txEl>
                                              <p:pRg st="3" end="3"/>
                                            </p:txEl>
                                          </p:spTgt>
                                        </p:tgtEl>
                                      </p:cBhvr>
                                    </p:animEffect>
                                    <p:anim calcmode="lin" valueType="num">
                                      <p:cBhvr>
                                        <p:cTn id="23"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Bildplatzhalter 18">
            <a:extLst>
              <a:ext uri="{FF2B5EF4-FFF2-40B4-BE49-F238E27FC236}">
                <a16:creationId xmlns:a16="http://schemas.microsoft.com/office/drawing/2014/main" id="{290BD4EF-86AE-DDEF-0A7A-5B7BD0BFC2F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332" r="11332"/>
          <a:stretch>
            <a:fillRect/>
          </a:stretch>
        </p:blipFill>
        <p:spPr>
          <a:xfrm>
            <a:off x="0" y="0"/>
            <a:ext cx="5245100" cy="4525963"/>
          </a:xfrm>
        </p:spPr>
      </p:pic>
      <p:sp>
        <p:nvSpPr>
          <p:cNvPr id="20" name="Textfeld 19">
            <a:extLst>
              <a:ext uri="{FF2B5EF4-FFF2-40B4-BE49-F238E27FC236}">
                <a16:creationId xmlns:a16="http://schemas.microsoft.com/office/drawing/2014/main" id="{FEB86F8C-CB9D-3266-90BB-A9F79273B10C}"/>
              </a:ext>
            </a:extLst>
          </p:cNvPr>
          <p:cNvSpPr txBox="1"/>
          <p:nvPr/>
        </p:nvSpPr>
        <p:spPr>
          <a:xfrm>
            <a:off x="0" y="4525963"/>
            <a:ext cx="5245100" cy="230832"/>
          </a:xfrm>
          <a:prstGeom prst="rect">
            <a:avLst/>
          </a:prstGeom>
          <a:noFill/>
        </p:spPr>
        <p:txBody>
          <a:bodyPr wrap="square" rtlCol="0">
            <a:spAutoFit/>
          </a:bodyPr>
          <a:lstStyle/>
          <a:p>
            <a:r>
              <a:rPr lang="de-DE" sz="900" dirty="0"/>
              <a:t>"</a:t>
            </a:r>
            <a:r>
              <a:rPr lang="de-DE" sz="900" dirty="0">
                <a:hlinkClick r:id="rId4" tooltip="https://www.flickr.com/photos/foto_db/13748662095/"/>
              </a:rPr>
              <a:t>Dieses Foto</a:t>
            </a:r>
            <a:r>
              <a:rPr lang="de-DE" sz="900" dirty="0"/>
              <a:t>" von Unbekannter Autor ist lizenziert gemäß </a:t>
            </a:r>
            <a:r>
              <a:rPr lang="de-DE" sz="900" dirty="0">
                <a:hlinkClick r:id="rId5" tooltip="https://creativecommons.org/licenses/by/3.0/"/>
              </a:rPr>
              <a:t>CC BY</a:t>
            </a:r>
            <a:endParaRPr lang="de-DE" sz="900" dirty="0"/>
          </a:p>
        </p:txBody>
      </p:sp>
      <p:sp>
        <p:nvSpPr>
          <p:cNvPr id="9" name="Inhaltsplatzhalter 8">
            <a:extLst>
              <a:ext uri="{FF2B5EF4-FFF2-40B4-BE49-F238E27FC236}">
                <a16:creationId xmlns:a16="http://schemas.microsoft.com/office/drawing/2014/main" id="{D6DF1CC2-29C7-A94B-E02F-2B49D5477AE8}"/>
              </a:ext>
            </a:extLst>
          </p:cNvPr>
          <p:cNvSpPr>
            <a:spLocks noGrp="1"/>
          </p:cNvSpPr>
          <p:nvPr>
            <p:ph idx="1"/>
          </p:nvPr>
        </p:nvSpPr>
        <p:spPr>
          <a:xfrm>
            <a:off x="5352120" y="1085411"/>
            <a:ext cx="6310686" cy="5204983"/>
          </a:xfrm>
        </p:spPr>
        <p:txBody>
          <a:bodyPr>
            <a:noAutofit/>
          </a:bodyPr>
          <a:lstStyle/>
          <a:p>
            <a:pPr marL="265113" marR="0" lvl="0" indent="-265113" algn="l" defTabSz="914400" rtl="0" eaLnBrk="1" fontAlgn="base" latinLnBrk="0" hangingPunct="1">
              <a:lnSpc>
                <a:spcPct val="100000"/>
              </a:lnSpc>
              <a:spcBef>
                <a:spcPts val="1000"/>
              </a:spcBef>
              <a:spcAft>
                <a:spcPts val="0"/>
              </a:spcAft>
              <a:buClrTx/>
              <a:buSzTx/>
              <a:buFont typeface="Arial" panose="020B0604020202020204" pitchFamily="34" charset="0"/>
              <a:buNone/>
              <a:tabLst>
                <a:tab pos="265113" algn="l"/>
              </a:tabLst>
              <a:defRPr/>
            </a:pPr>
            <a:r>
              <a:rPr kumimoji="0" lang="en-US" sz="1800" b="1" i="0" u="none" strike="noStrike" kern="1200" cap="none" spc="0" normalizeH="0" baseline="0" noProof="0" dirty="0">
                <a:ln>
                  <a:noFill/>
                </a:ln>
                <a:solidFill>
                  <a:schemeClr val="tx1"/>
                </a:solidFill>
                <a:effectLst/>
                <a:uLnTx/>
                <a:uFillTx/>
                <a:latin typeface="Univers Condensed Light"/>
              </a:rPr>
              <a:t>1. 	</a:t>
            </a:r>
            <a:r>
              <a:rPr kumimoji="0" lang="de-DE" sz="1800" b="1" i="0" u="none" strike="noStrike" kern="1200" cap="none" spc="0" normalizeH="0" baseline="0" noProof="0" dirty="0">
                <a:ln>
                  <a:noFill/>
                </a:ln>
                <a:solidFill>
                  <a:schemeClr val="tx1"/>
                </a:solidFill>
                <a:effectLst/>
                <a:uLnTx/>
                <a:uFillTx/>
                <a:latin typeface="Univers Condensed Light"/>
              </a:rPr>
              <a:t>Nicht nachweisbare allgemeine Nachhaltigkeitsaussagen sind künftig unlauter</a:t>
            </a:r>
            <a:endParaRPr kumimoji="0" lang="en-US" sz="1800" b="1" i="0" u="none" strike="noStrike" kern="1200" cap="none" spc="0" normalizeH="0" baseline="0" noProof="0" dirty="0">
              <a:ln>
                <a:noFill/>
              </a:ln>
              <a:solidFill>
                <a:schemeClr val="tx1"/>
              </a:solidFill>
              <a:effectLst/>
              <a:uLnTx/>
              <a:uFillTx/>
              <a:latin typeface="Univers Condensed Light"/>
            </a:endParaRPr>
          </a:p>
          <a:p>
            <a:pPr marL="265113" marR="0" lvl="0" indent="0" algn="l" defTabSz="914400" rtl="0" eaLnBrk="1" fontAlgn="base" latinLnBrk="0" hangingPunct="1">
              <a:lnSpc>
                <a:spcPct val="100000"/>
              </a:lnSpc>
              <a:spcBef>
                <a:spcPts val="600"/>
              </a:spcBef>
              <a:spcAft>
                <a:spcPts val="0"/>
              </a:spcAft>
              <a:buClrTx/>
              <a:buSzTx/>
              <a:buFont typeface="Arial" panose="020B0604020202020204" pitchFamily="34" charset="0"/>
              <a:buNone/>
              <a:tabLst/>
              <a:defRPr/>
            </a:pPr>
            <a:r>
              <a:rPr kumimoji="0" lang="de-DE" sz="1800" i="0" u="none" strike="noStrike" kern="1200" cap="none" spc="0" normalizeH="0" baseline="0" noProof="0" dirty="0">
                <a:ln>
                  <a:noFill/>
                </a:ln>
                <a:solidFill>
                  <a:schemeClr val="tx1"/>
                </a:solidFill>
                <a:effectLst/>
                <a:uLnTx/>
                <a:uFillTx/>
                <a:latin typeface="Univers Condensed Light"/>
              </a:rPr>
              <a:t>Vage Begriffe </a:t>
            </a:r>
            <a:r>
              <a:rPr kumimoji="0" lang="de-DE" sz="1800" b="0" i="0" u="none" strike="noStrike" kern="1200" cap="none" spc="0" normalizeH="0" baseline="0" noProof="0" dirty="0">
                <a:ln>
                  <a:noFill/>
                </a:ln>
                <a:solidFill>
                  <a:schemeClr val="tx1"/>
                </a:solidFill>
                <a:effectLst/>
                <a:uLnTx/>
                <a:uFillTx/>
                <a:latin typeface="Univers Condensed Light"/>
              </a:rPr>
              <a:t>wie „umweltfreundlich“, „grün“, „sozial gerecht“ oder „biologisch abbaubar“ erwecken bei </a:t>
            </a:r>
            <a:r>
              <a:rPr kumimoji="0" lang="de-DE" sz="1800" b="0" i="0" u="none" strike="noStrike" kern="1200" cap="none" spc="0" normalizeH="0" baseline="0" noProof="0" dirty="0" err="1">
                <a:ln>
                  <a:noFill/>
                </a:ln>
                <a:solidFill>
                  <a:schemeClr val="tx1"/>
                </a:solidFill>
                <a:effectLst/>
                <a:uLnTx/>
                <a:uFillTx/>
                <a:latin typeface="Univers Condensed Light"/>
              </a:rPr>
              <a:t>Verbraucher:innen</a:t>
            </a:r>
            <a:r>
              <a:rPr kumimoji="0" lang="de-DE" sz="1800" b="0" i="0" u="none" strike="noStrike" kern="1200" cap="none" spc="0" normalizeH="0" baseline="0" noProof="0" dirty="0">
                <a:ln>
                  <a:noFill/>
                </a:ln>
                <a:solidFill>
                  <a:schemeClr val="tx1"/>
                </a:solidFill>
                <a:effectLst/>
                <a:uLnTx/>
                <a:uFillTx/>
                <a:latin typeface="Univers Condensed Light"/>
              </a:rPr>
              <a:t> den Eindruck, dass die Produkte besondere </a:t>
            </a:r>
            <a:r>
              <a:rPr lang="de-DE" sz="1800" dirty="0" err="1">
                <a:solidFill>
                  <a:schemeClr val="tx1"/>
                </a:solidFill>
                <a:latin typeface="Univers Condensed Light"/>
              </a:rPr>
              <a:t>Nachhaltigkeits</a:t>
            </a:r>
            <a:r>
              <a:rPr kumimoji="0" lang="de-DE" sz="1800" b="0" i="0" u="none" strike="noStrike" kern="1200" cap="none" spc="0" normalizeH="0" baseline="0" noProof="0" dirty="0" err="1">
                <a:ln>
                  <a:noFill/>
                </a:ln>
                <a:solidFill>
                  <a:schemeClr val="tx1"/>
                </a:solidFill>
                <a:effectLst/>
                <a:uLnTx/>
                <a:uFillTx/>
                <a:latin typeface="Univers Condensed Light"/>
              </a:rPr>
              <a:t>eigenschaften</a:t>
            </a:r>
            <a:r>
              <a:rPr kumimoji="0" lang="de-DE" sz="1800" b="0" i="0" u="none" strike="noStrike" kern="1200" cap="none" spc="0" normalizeH="0" baseline="0" noProof="0" dirty="0">
                <a:ln>
                  <a:noFill/>
                </a:ln>
                <a:solidFill>
                  <a:schemeClr val="tx1"/>
                </a:solidFill>
                <a:effectLst/>
                <a:uLnTx/>
                <a:uFillTx/>
                <a:latin typeface="Univers Condensed Light"/>
              </a:rPr>
              <a:t> haben, die inhaltlich geprüft sind.  </a:t>
            </a:r>
            <a:r>
              <a:rPr kumimoji="0" lang="de-DE" sz="1800" b="1" i="0" u="none" strike="noStrike" kern="1200" cap="none" spc="0" normalizeH="0" baseline="0" noProof="0" dirty="0">
                <a:ln>
                  <a:noFill/>
                </a:ln>
                <a:solidFill>
                  <a:schemeClr val="tx1"/>
                </a:solidFill>
                <a:effectLst/>
                <a:uLnTx/>
                <a:uFillTx/>
                <a:latin typeface="Univers Condensed Light"/>
              </a:rPr>
              <a:t>Künftig</a:t>
            </a:r>
            <a:r>
              <a:rPr kumimoji="0" lang="de-DE" sz="1800" b="0" i="0" u="none" strike="noStrike" kern="1200" cap="none" spc="0" normalizeH="0" baseline="0" noProof="0" dirty="0">
                <a:ln>
                  <a:noFill/>
                </a:ln>
                <a:solidFill>
                  <a:schemeClr val="tx1"/>
                </a:solidFill>
                <a:effectLst/>
                <a:uLnTx/>
                <a:uFillTx/>
                <a:latin typeface="Univers Condensed Light"/>
              </a:rPr>
              <a:t> </a:t>
            </a:r>
            <a:r>
              <a:rPr kumimoji="0" lang="de-DE" sz="1800" b="1" i="0" u="none" strike="noStrike" kern="1200" cap="none" spc="0" normalizeH="0" baseline="0" noProof="0" dirty="0">
                <a:ln>
                  <a:noFill/>
                </a:ln>
                <a:solidFill>
                  <a:schemeClr val="tx1"/>
                </a:solidFill>
                <a:effectLst/>
                <a:uLnTx/>
                <a:uFillTx/>
                <a:latin typeface="Univers Condensed Light"/>
              </a:rPr>
              <a:t>muss nachgewiesen werden, dass die beworbene hervorragende Umwelt- oder Sozialleistung tatsächlich vorliegt</a:t>
            </a:r>
            <a:r>
              <a:rPr kumimoji="0" lang="de-DE" sz="1800" b="0" i="0" u="none" strike="noStrike" kern="1200" cap="none" spc="0" normalizeH="0" baseline="0" noProof="0" dirty="0">
                <a:ln>
                  <a:noFill/>
                </a:ln>
                <a:solidFill>
                  <a:schemeClr val="tx1"/>
                </a:solidFill>
                <a:effectLst/>
                <a:uLnTx/>
                <a:uFillTx/>
                <a:latin typeface="Univers Condensed Light"/>
              </a:rPr>
              <a:t>.</a:t>
            </a:r>
          </a:p>
          <a:p>
            <a:pPr marL="265113" marR="0" lvl="0" indent="-265113" algn="l" defTabSz="914400" rtl="0" eaLnBrk="1" fontAlgn="base" latinLnBrk="0" hangingPunct="1">
              <a:lnSpc>
                <a:spcPct val="100000"/>
              </a:lnSpc>
              <a:spcBef>
                <a:spcPts val="1800"/>
              </a:spcBef>
              <a:spcAft>
                <a:spcPts val="0"/>
              </a:spcAft>
              <a:buClrTx/>
              <a:buSzTx/>
              <a:buFont typeface="Arial" panose="020B0604020202020204" pitchFamily="34" charset="0"/>
              <a:buNone/>
              <a:tabLst>
                <a:tab pos="265113" algn="l"/>
              </a:tabLst>
              <a:defRPr/>
            </a:pPr>
            <a:r>
              <a:rPr kumimoji="0" lang="en-US" sz="1800" b="1" i="0" u="none" strike="noStrike" kern="1200" cap="none" spc="0" normalizeH="0" baseline="0" noProof="0" dirty="0">
                <a:ln>
                  <a:noFill/>
                </a:ln>
                <a:solidFill>
                  <a:schemeClr val="tx1"/>
                </a:solidFill>
                <a:effectLst/>
                <a:uLnTx/>
                <a:uFillTx/>
                <a:latin typeface="Univers Condensed Light"/>
              </a:rPr>
              <a:t>2. 	</a:t>
            </a:r>
            <a:r>
              <a:rPr kumimoji="0" lang="de-DE" sz="1800" b="1" i="0" u="none" strike="noStrike" kern="1200" cap="none" spc="0" normalizeH="0" baseline="0" noProof="0" dirty="0">
                <a:ln>
                  <a:noFill/>
                </a:ln>
                <a:solidFill>
                  <a:schemeClr val="tx1"/>
                </a:solidFill>
                <a:effectLst/>
                <a:uLnTx/>
                <a:uFillTx/>
                <a:latin typeface="Univers Condensed Light"/>
              </a:rPr>
              <a:t>Nachhaltigkeitssiegel müssen auf einem Zertifizierungssystem beruhen</a:t>
            </a:r>
          </a:p>
          <a:p>
            <a:pPr marL="265113"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r>
              <a:rPr kumimoji="0" lang="de-DE" sz="1800" b="0" i="0" u="none" strike="noStrike" kern="1200" cap="none" spc="0" normalizeH="0" baseline="0" noProof="0" dirty="0">
                <a:ln>
                  <a:noFill/>
                </a:ln>
                <a:solidFill>
                  <a:schemeClr val="tx1"/>
                </a:solidFill>
                <a:effectLst/>
                <a:uLnTx/>
                <a:uFillTx/>
                <a:latin typeface="Univers Condensed Light"/>
              </a:rPr>
              <a:t>Nachhaltigkeitssiegel dürfen zukünftig nur noch benutzt werden, wenn sie </a:t>
            </a:r>
            <a:r>
              <a:rPr kumimoji="0" lang="de-DE" sz="1800" b="1" i="0" u="none" strike="noStrike" kern="1200" cap="none" spc="0" normalizeH="0" baseline="0" noProof="0" dirty="0">
                <a:ln>
                  <a:noFill/>
                </a:ln>
                <a:solidFill>
                  <a:schemeClr val="tx1"/>
                </a:solidFill>
                <a:effectLst/>
                <a:uLnTx/>
                <a:uFillTx/>
                <a:latin typeface="Univers Condensed Light"/>
              </a:rPr>
              <a:t>auf einem Zertifizierungssystem beruhen oder von staatlichen Stellen festgesetzt wurden</a:t>
            </a:r>
            <a:r>
              <a:rPr kumimoji="0" lang="de-DE" sz="1800" b="0" i="0" u="none" strike="noStrike" kern="1200" cap="none" spc="0" normalizeH="0" baseline="0" noProof="0" dirty="0">
                <a:ln>
                  <a:noFill/>
                </a:ln>
                <a:solidFill>
                  <a:schemeClr val="tx1"/>
                </a:solidFill>
                <a:effectLst/>
                <a:uLnTx/>
                <a:uFillTx/>
                <a:latin typeface="Univers Condensed Light"/>
              </a:rPr>
              <a:t>. </a:t>
            </a:r>
            <a:endParaRPr kumimoji="0" lang="en-US" sz="1800" b="0" i="0" u="none" strike="noStrike" kern="1200" cap="none" spc="0" normalizeH="0" baseline="0" noProof="0" dirty="0">
              <a:ln>
                <a:noFill/>
              </a:ln>
              <a:solidFill>
                <a:schemeClr val="tx1"/>
              </a:solidFill>
              <a:effectLst/>
              <a:uLnTx/>
              <a:uFillTx/>
              <a:latin typeface="Univers Condensed Light"/>
            </a:endParaRPr>
          </a:p>
        </p:txBody>
      </p:sp>
      <p:sp>
        <p:nvSpPr>
          <p:cNvPr id="10" name="Pfeil: nach rechts 9">
            <a:extLst>
              <a:ext uri="{FF2B5EF4-FFF2-40B4-BE49-F238E27FC236}">
                <a16:creationId xmlns:a16="http://schemas.microsoft.com/office/drawing/2014/main" id="{D042F05B-54AF-765B-A0D8-F77403979F17}"/>
              </a:ext>
            </a:extLst>
          </p:cNvPr>
          <p:cNvSpPr/>
          <p:nvPr/>
        </p:nvSpPr>
        <p:spPr>
          <a:xfrm>
            <a:off x="5410200" y="5564291"/>
            <a:ext cx="685800" cy="310970"/>
          </a:xfrm>
          <a:prstGeom prst="right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Textfeld 10">
            <a:extLst>
              <a:ext uri="{FF2B5EF4-FFF2-40B4-BE49-F238E27FC236}">
                <a16:creationId xmlns:a16="http://schemas.microsoft.com/office/drawing/2014/main" id="{5FFAB3C2-2ABD-D854-22B8-26F21C5D91B7}"/>
              </a:ext>
            </a:extLst>
          </p:cNvPr>
          <p:cNvSpPr txBox="1"/>
          <p:nvPr/>
        </p:nvSpPr>
        <p:spPr>
          <a:xfrm>
            <a:off x="6096000" y="5488944"/>
            <a:ext cx="4966424" cy="461665"/>
          </a:xfrm>
          <a:prstGeom prst="rect">
            <a:avLst/>
          </a:prstGeom>
          <a:noFill/>
        </p:spPr>
        <p:txBody>
          <a:bodyPr wrap="none" rtlCol="0">
            <a:spAutoFit/>
          </a:bodyPr>
          <a:lstStyle/>
          <a:p>
            <a:r>
              <a:rPr lang="de-DE" sz="2400" dirty="0"/>
              <a:t>Vermeidung von Green- und </a:t>
            </a:r>
            <a:r>
              <a:rPr lang="de-DE" sz="2400" dirty="0" err="1"/>
              <a:t>Socialwashing</a:t>
            </a:r>
            <a:endParaRPr lang="de-DE" sz="2400" dirty="0"/>
          </a:p>
        </p:txBody>
      </p:sp>
      <p:pic>
        <p:nvPicPr>
          <p:cNvPr id="3" name="Grafik 2">
            <a:extLst>
              <a:ext uri="{FF2B5EF4-FFF2-40B4-BE49-F238E27FC236}">
                <a16:creationId xmlns:a16="http://schemas.microsoft.com/office/drawing/2014/main" id="{CEFC61A8-2720-3415-C99E-8BAF1F286AF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71318" y="228600"/>
            <a:ext cx="1342876" cy="698295"/>
          </a:xfrm>
          <a:prstGeom prst="rect">
            <a:avLst/>
          </a:prstGeom>
        </p:spPr>
      </p:pic>
      <p:sp>
        <p:nvSpPr>
          <p:cNvPr id="4" name="Fußzeilenplatzhalter 3">
            <a:extLst>
              <a:ext uri="{FF2B5EF4-FFF2-40B4-BE49-F238E27FC236}">
                <a16:creationId xmlns:a16="http://schemas.microsoft.com/office/drawing/2014/main" id="{876A825F-C664-4F2C-17B1-1D780BC4EE4A}"/>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8" name="Datumsplatzhalter 5">
            <a:extLst>
              <a:ext uri="{FF2B5EF4-FFF2-40B4-BE49-F238E27FC236}">
                <a16:creationId xmlns:a16="http://schemas.microsoft.com/office/drawing/2014/main" id="{82147064-90BD-0E87-9619-33E1B3A5AA98}"/>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12" name="Foliennummernplatzhalter 6">
            <a:extLst>
              <a:ext uri="{FF2B5EF4-FFF2-40B4-BE49-F238E27FC236}">
                <a16:creationId xmlns:a16="http://schemas.microsoft.com/office/drawing/2014/main" id="{6FFE8ED2-586C-4F83-BDB4-0BE95EAE9A8B}"/>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7</a:t>
            </a:fld>
            <a:endParaRPr lang="en-US" dirty="0"/>
          </a:p>
        </p:txBody>
      </p:sp>
      <p:sp>
        <p:nvSpPr>
          <p:cNvPr id="2" name="Title 1">
            <a:extLst>
              <a:ext uri="{FF2B5EF4-FFF2-40B4-BE49-F238E27FC236}">
                <a16:creationId xmlns:a16="http://schemas.microsoft.com/office/drawing/2014/main" id="{7318495D-D029-C7CF-F81D-4D168E53D150}"/>
              </a:ext>
            </a:extLst>
          </p:cNvPr>
          <p:cNvSpPr>
            <a:spLocks noGrp="1"/>
          </p:cNvSpPr>
          <p:nvPr>
            <p:ph type="title"/>
          </p:nvPr>
        </p:nvSpPr>
        <p:spPr>
          <a:xfrm>
            <a:off x="3640748" y="23195"/>
            <a:ext cx="4940300" cy="1059805"/>
          </a:xfrm>
          <a:solidFill>
            <a:schemeClr val="bg1"/>
          </a:solidFill>
        </p:spPr>
        <p:txBody>
          <a:bodyPr anchor="t">
            <a:noAutofit/>
          </a:bodyPr>
          <a:lstStyle/>
          <a:p>
            <a:r>
              <a:rPr lang="en-US" dirty="0"/>
              <a:t>UWG – </a:t>
            </a:r>
            <a:r>
              <a:rPr lang="en-US" dirty="0" err="1"/>
              <a:t>zwei</a:t>
            </a:r>
            <a:r>
              <a:rPr lang="en-US" dirty="0"/>
              <a:t> </a:t>
            </a:r>
            <a:r>
              <a:rPr lang="en-US" dirty="0" err="1"/>
              <a:t>typen</a:t>
            </a:r>
            <a:r>
              <a:rPr lang="en-US" dirty="0"/>
              <a:t> </a:t>
            </a:r>
            <a:br>
              <a:rPr lang="en-US" dirty="0"/>
            </a:br>
            <a:r>
              <a:rPr lang="en-US" dirty="0" err="1"/>
              <a:t>unlauterer</a:t>
            </a:r>
            <a:r>
              <a:rPr lang="en-US" dirty="0"/>
              <a:t> Kommunikation</a:t>
            </a:r>
          </a:p>
        </p:txBody>
      </p:sp>
    </p:spTree>
    <p:extLst>
      <p:ext uri="{BB962C8B-B14F-4D97-AF65-F5344CB8AC3E}">
        <p14:creationId xmlns:p14="http://schemas.microsoft.com/office/powerpoint/2010/main" val="27431291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0"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359F5-B98B-648F-61E0-DD2EC7200505}"/>
            </a:ext>
          </a:extLst>
        </p:cNvPr>
        <p:cNvGrpSpPr/>
        <p:nvPr/>
      </p:nvGrpSpPr>
      <p:grpSpPr>
        <a:xfrm>
          <a:off x="0" y="0"/>
          <a:ext cx="0" cy="0"/>
          <a:chOff x="0" y="0"/>
          <a:chExt cx="0" cy="0"/>
        </a:xfrm>
      </p:grpSpPr>
      <p:pic>
        <p:nvPicPr>
          <p:cNvPr id="11" name="Grafik 10">
            <a:extLst>
              <a:ext uri="{FF2B5EF4-FFF2-40B4-BE49-F238E27FC236}">
                <a16:creationId xmlns:a16="http://schemas.microsoft.com/office/drawing/2014/main" id="{223AF90A-4C45-91A3-6599-2DB160E58BD9}"/>
              </a:ext>
            </a:extLst>
          </p:cNvPr>
          <p:cNvPicPr>
            <a:picLocks noChangeAspect="1"/>
          </p:cNvPicPr>
          <p:nvPr/>
        </p:nvPicPr>
        <p:blipFill>
          <a:blip r:embed="rId2"/>
          <a:srcRect l="21572"/>
          <a:stretch/>
        </p:blipFill>
        <p:spPr>
          <a:xfrm>
            <a:off x="0" y="0"/>
            <a:ext cx="3901743" cy="5105400"/>
          </a:xfrm>
          <a:prstGeom prst="rect">
            <a:avLst/>
          </a:prstGeom>
        </p:spPr>
      </p:pic>
      <p:sp>
        <p:nvSpPr>
          <p:cNvPr id="4" name="Inhaltsplatzhalter 3">
            <a:extLst>
              <a:ext uri="{FF2B5EF4-FFF2-40B4-BE49-F238E27FC236}">
                <a16:creationId xmlns:a16="http://schemas.microsoft.com/office/drawing/2014/main" id="{91C2BED2-4723-A2B1-8816-898AF52F2129}"/>
              </a:ext>
            </a:extLst>
          </p:cNvPr>
          <p:cNvSpPr>
            <a:spLocks noGrp="1"/>
          </p:cNvSpPr>
          <p:nvPr>
            <p:ph idx="1"/>
          </p:nvPr>
        </p:nvSpPr>
        <p:spPr>
          <a:xfrm>
            <a:off x="4114800" y="1323719"/>
            <a:ext cx="7929006" cy="4477549"/>
          </a:xfrm>
        </p:spPr>
        <p:txBody>
          <a:bodyPr>
            <a:normAutofit/>
          </a:bodyPr>
          <a:lstStyle/>
          <a:p>
            <a:r>
              <a:rPr lang="de-DE" sz="1800" dirty="0">
                <a:solidFill>
                  <a:schemeClr val="bg1">
                    <a:lumMod val="65000"/>
                  </a:schemeClr>
                </a:solidFill>
              </a:rPr>
              <a:t>Kontext – „Kompensation“ im Rahmen des Aachener Klimastadtvertrags</a:t>
            </a:r>
          </a:p>
          <a:p>
            <a:r>
              <a:rPr lang="de-DE" sz="1800" dirty="0">
                <a:solidFill>
                  <a:schemeClr val="bg1">
                    <a:lumMod val="65000"/>
                  </a:schemeClr>
                </a:solidFill>
              </a:rPr>
              <a:t>Warum eine Kommunikationsempfehlung?</a:t>
            </a:r>
          </a:p>
          <a:p>
            <a:r>
              <a:rPr lang="de-DE" sz="1800" dirty="0">
                <a:solidFill>
                  <a:schemeClr val="tx1"/>
                </a:solidFill>
              </a:rPr>
              <a:t>Was soll kommuniziert werden? </a:t>
            </a:r>
          </a:p>
          <a:p>
            <a:r>
              <a:rPr lang="de-DE" sz="1800" dirty="0">
                <a:solidFill>
                  <a:schemeClr val="accent6">
                    <a:lumMod val="75000"/>
                  </a:schemeClr>
                </a:solidFill>
              </a:rPr>
              <a:t>Wie kann angemessen kommuniziert werden?</a:t>
            </a:r>
          </a:p>
          <a:p>
            <a:r>
              <a:rPr lang="de-DE" sz="1800" dirty="0">
                <a:solidFill>
                  <a:schemeClr val="accent6">
                    <a:lumMod val="75000"/>
                  </a:schemeClr>
                </a:solidFill>
              </a:rPr>
              <a:t>Schlussgedanke</a:t>
            </a:r>
          </a:p>
          <a:p>
            <a:endParaRPr lang="de-DE" sz="1800" dirty="0"/>
          </a:p>
          <a:p>
            <a:endParaRPr lang="de-DE" sz="1800" baseline="30000" dirty="0"/>
          </a:p>
          <a:p>
            <a:endParaRPr lang="de-DE" sz="1800" dirty="0"/>
          </a:p>
          <a:p>
            <a:pPr marL="0" indent="0">
              <a:buNone/>
            </a:pPr>
            <a:endParaRPr lang="de-DE" sz="1800" dirty="0"/>
          </a:p>
          <a:p>
            <a:endParaRPr lang="de-DE" sz="1800" dirty="0"/>
          </a:p>
        </p:txBody>
      </p:sp>
      <p:pic>
        <p:nvPicPr>
          <p:cNvPr id="2" name="Grafik 1">
            <a:extLst>
              <a:ext uri="{FF2B5EF4-FFF2-40B4-BE49-F238E27FC236}">
                <a16:creationId xmlns:a16="http://schemas.microsoft.com/office/drawing/2014/main" id="{533BB694-5AB7-3709-57E0-CF67B4F747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1318" y="228600"/>
            <a:ext cx="1342876" cy="698295"/>
          </a:xfrm>
          <a:prstGeom prst="rect">
            <a:avLst/>
          </a:prstGeom>
        </p:spPr>
      </p:pic>
      <p:sp>
        <p:nvSpPr>
          <p:cNvPr id="12" name="Fußzeilenplatzhalter 3">
            <a:extLst>
              <a:ext uri="{FF2B5EF4-FFF2-40B4-BE49-F238E27FC236}">
                <a16:creationId xmlns:a16="http://schemas.microsoft.com/office/drawing/2014/main" id="{A78E7700-7709-7D2D-5905-B9FCAD7EC5D8}"/>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13" name="Datumsplatzhalter 5">
            <a:extLst>
              <a:ext uri="{FF2B5EF4-FFF2-40B4-BE49-F238E27FC236}">
                <a16:creationId xmlns:a16="http://schemas.microsoft.com/office/drawing/2014/main" id="{30F0E6A2-0235-29AA-08F6-8CC16D7E310C}"/>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14" name="Foliennummernplatzhalter 6">
            <a:extLst>
              <a:ext uri="{FF2B5EF4-FFF2-40B4-BE49-F238E27FC236}">
                <a16:creationId xmlns:a16="http://schemas.microsoft.com/office/drawing/2014/main" id="{5EA45003-EF99-3EF3-E607-C3D4BEB5D968}"/>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8</a:t>
            </a:fld>
            <a:endParaRPr lang="en-US" dirty="0"/>
          </a:p>
        </p:txBody>
      </p:sp>
      <p:sp>
        <p:nvSpPr>
          <p:cNvPr id="17" name="Titel 2">
            <a:extLst>
              <a:ext uri="{FF2B5EF4-FFF2-40B4-BE49-F238E27FC236}">
                <a16:creationId xmlns:a16="http://schemas.microsoft.com/office/drawing/2014/main" id="{9BD7A9F9-9AB4-A38E-76B5-B4D49AD02470}"/>
              </a:ext>
            </a:extLst>
          </p:cNvPr>
          <p:cNvSpPr txBox="1">
            <a:spLocks/>
          </p:cNvSpPr>
          <p:nvPr/>
        </p:nvSpPr>
        <p:spPr>
          <a:xfrm>
            <a:off x="2514600" y="0"/>
            <a:ext cx="7391400" cy="762000"/>
          </a:xfrm>
          <a:prstGeom prst="rect">
            <a:avLst/>
          </a:prstGeom>
          <a:solidFill>
            <a:schemeClr val="bg1"/>
          </a:solidFill>
        </p:spPr>
        <p:txBody>
          <a:bodyPr vert="horz" lIns="137160" tIns="137160" rIns="91440" bIns="91440" rtlCol="0" anchor="b">
            <a:normAutofit/>
          </a:bodyPr>
          <a:lst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a:lstStyle>
          <a:p>
            <a:r>
              <a:rPr lang="de-DE" dirty="0"/>
              <a:t>Inhalt</a:t>
            </a:r>
          </a:p>
        </p:txBody>
      </p:sp>
    </p:spTree>
    <p:extLst>
      <p:ext uri="{BB962C8B-B14F-4D97-AF65-F5344CB8AC3E}">
        <p14:creationId xmlns:p14="http://schemas.microsoft.com/office/powerpoint/2010/main" val="2385282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96B80-D420-5A9A-FA00-946378A5F99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44D9DF4-B95F-F367-9380-6C65AF6A9B8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19567" y="1219200"/>
            <a:ext cx="6857323" cy="4305422"/>
          </a:xfrm>
        </p:spPr>
        <p:txBody>
          <a:bodyPr>
            <a:noAutofit/>
          </a:bodyPr>
          <a:lstStyle/>
          <a:p>
            <a:pPr marL="0" indent="0">
              <a:buNone/>
            </a:pPr>
            <a:r>
              <a:rPr lang="de-DE" sz="1800" dirty="0">
                <a:solidFill>
                  <a:schemeClr val="tx1"/>
                </a:solidFill>
              </a:rPr>
              <a:t>Das CARBON</a:t>
            </a:r>
            <a:r>
              <a:rPr lang="de-DE" sz="1800" baseline="30000" dirty="0">
                <a:solidFill>
                  <a:schemeClr val="tx1"/>
                </a:solidFill>
              </a:rPr>
              <a:t>3 </a:t>
            </a:r>
            <a:r>
              <a:rPr lang="de-DE" sz="1800" dirty="0">
                <a:solidFill>
                  <a:schemeClr val="tx1"/>
                </a:solidFill>
              </a:rPr>
              <a:t> Konzept beginnt mit der Erfassung CO</a:t>
            </a:r>
            <a:r>
              <a:rPr lang="de-DE" sz="1800" baseline="-25000" dirty="0">
                <a:solidFill>
                  <a:schemeClr val="tx1"/>
                </a:solidFill>
              </a:rPr>
              <a:t>2</a:t>
            </a:r>
            <a:r>
              <a:rPr lang="de-DE" sz="1800" dirty="0">
                <a:solidFill>
                  <a:schemeClr val="tx1"/>
                </a:solidFill>
              </a:rPr>
              <a:t>-Emissionen und Festlegen eines internen CO</a:t>
            </a:r>
            <a:r>
              <a:rPr lang="de-DE" sz="1800" baseline="-25000" dirty="0">
                <a:solidFill>
                  <a:schemeClr val="tx1"/>
                </a:solidFill>
              </a:rPr>
              <a:t>2</a:t>
            </a:r>
            <a:r>
              <a:rPr lang="de-DE" sz="1800" dirty="0">
                <a:solidFill>
                  <a:schemeClr val="tx1"/>
                </a:solidFill>
              </a:rPr>
              <a:t>-Preises </a:t>
            </a:r>
            <a:r>
              <a:rPr lang="de-DE" sz="1800" dirty="0">
                <a:solidFill>
                  <a:schemeClr val="tx1"/>
                </a:solidFill>
                <a:sym typeface="Wingdings" panose="05000000000000000000" pitchFamily="2" charset="2"/>
              </a:rPr>
              <a:t>= Klimabudget (s. Handbuch). Die daraus folgende Ableitung sind die </a:t>
            </a:r>
            <a:r>
              <a:rPr lang="de-DE" sz="1800" u="sng" dirty="0">
                <a:solidFill>
                  <a:schemeClr val="tx1"/>
                </a:solidFill>
                <a:sym typeface="Wingdings" panose="05000000000000000000" pitchFamily="2" charset="2"/>
              </a:rPr>
              <a:t>d</a:t>
            </a:r>
            <a:r>
              <a:rPr lang="de-DE" sz="1800" u="sng" dirty="0">
                <a:solidFill>
                  <a:schemeClr val="tx1"/>
                </a:solidFill>
              </a:rPr>
              <a:t>rei Level zum Klimaschutz:</a:t>
            </a:r>
          </a:p>
          <a:p>
            <a:r>
              <a:rPr lang="de-DE" sz="1800" b="1" dirty="0">
                <a:solidFill>
                  <a:schemeClr val="tx1"/>
                </a:solidFill>
              </a:rPr>
              <a:t>Level 1: Emissionen in eigener Organisation senken </a:t>
            </a:r>
            <a:br>
              <a:rPr lang="de-DE" sz="1800" b="1" dirty="0">
                <a:solidFill>
                  <a:schemeClr val="tx1"/>
                </a:solidFill>
              </a:rPr>
            </a:br>
            <a:r>
              <a:rPr lang="de-DE" sz="1800" dirty="0">
                <a:solidFill>
                  <a:schemeClr val="tx1"/>
                </a:solidFill>
              </a:rPr>
              <a:t>Heizung 1°C niedriger, etc.</a:t>
            </a:r>
          </a:p>
          <a:p>
            <a:pPr lvl="0"/>
            <a:r>
              <a:rPr lang="de-DE" sz="1800" b="1" dirty="0">
                <a:solidFill>
                  <a:schemeClr val="tx1"/>
                </a:solidFill>
              </a:rPr>
              <a:t>Level 2: Emissionen in der Wertschöpfungskette senken (</a:t>
            </a:r>
            <a:r>
              <a:rPr lang="de-DE" sz="1800" b="1" i="1" dirty="0" err="1">
                <a:solidFill>
                  <a:schemeClr val="tx1"/>
                </a:solidFill>
              </a:rPr>
              <a:t>Insetting</a:t>
            </a:r>
            <a:r>
              <a:rPr lang="de-DE" sz="1800" b="1" dirty="0">
                <a:solidFill>
                  <a:schemeClr val="tx1"/>
                </a:solidFill>
              </a:rPr>
              <a:t>) </a:t>
            </a:r>
            <a:br>
              <a:rPr lang="de-DE" sz="1800" b="1" dirty="0">
                <a:solidFill>
                  <a:schemeClr val="tx1"/>
                </a:solidFill>
              </a:rPr>
            </a:br>
            <a:r>
              <a:rPr lang="de-DE" sz="1800" dirty="0">
                <a:solidFill>
                  <a:schemeClr val="tx1"/>
                </a:solidFill>
                <a:sym typeface="Wingdings" panose="05000000000000000000" pitchFamily="2" charset="2"/>
              </a:rPr>
              <a:t>Durchführung von Reduktionsprojekten, z.B. mit Partner in der eigenen Wertschöpfungskette</a:t>
            </a:r>
            <a:endParaRPr lang="de-DE" sz="1800" dirty="0">
              <a:solidFill>
                <a:schemeClr val="tx1"/>
              </a:solidFill>
            </a:endParaRPr>
          </a:p>
          <a:p>
            <a:pPr lvl="0"/>
            <a:r>
              <a:rPr lang="de-DE" sz="1800" b="1" dirty="0">
                <a:solidFill>
                  <a:schemeClr val="tx1"/>
                </a:solidFill>
              </a:rPr>
              <a:t>Level 3: Restbudget lokal einsetzen</a:t>
            </a:r>
            <a:br>
              <a:rPr lang="de-DE" sz="1800" b="1" dirty="0">
                <a:solidFill>
                  <a:schemeClr val="tx1"/>
                </a:solidFill>
              </a:rPr>
            </a:br>
            <a:r>
              <a:rPr lang="de-DE" sz="1800" dirty="0">
                <a:solidFill>
                  <a:schemeClr val="tx1"/>
                </a:solidFill>
              </a:rPr>
              <a:t>Das gesamte oder nach der Finanzierung des </a:t>
            </a:r>
            <a:r>
              <a:rPr lang="de-DE" sz="1800" dirty="0" err="1">
                <a:solidFill>
                  <a:schemeClr val="tx1"/>
                </a:solidFill>
              </a:rPr>
              <a:t>Insettings</a:t>
            </a:r>
            <a:r>
              <a:rPr lang="de-DE" sz="1800" dirty="0">
                <a:solidFill>
                  <a:schemeClr val="tx1"/>
                </a:solidFill>
              </a:rPr>
              <a:t> verbleibende </a:t>
            </a:r>
            <a:br>
              <a:rPr lang="de-DE" sz="1800" dirty="0">
                <a:solidFill>
                  <a:schemeClr val="tx1"/>
                </a:solidFill>
              </a:rPr>
            </a:br>
            <a:r>
              <a:rPr lang="de-DE" sz="1800" dirty="0">
                <a:solidFill>
                  <a:schemeClr val="tx1"/>
                </a:solidFill>
              </a:rPr>
              <a:t>Klimabudgets in lokale Projekte investieren (s. Input zum „Aachener Klimafonds“)</a:t>
            </a:r>
          </a:p>
        </p:txBody>
      </p:sp>
      <p:pic>
        <p:nvPicPr>
          <p:cNvPr id="3" name="Grafik 2">
            <a:extLst>
              <a:ext uri="{FF2B5EF4-FFF2-40B4-BE49-F238E27FC236}">
                <a16:creationId xmlns:a16="http://schemas.microsoft.com/office/drawing/2014/main" id="{9D2585AC-0A08-2DF0-E195-45B06D8523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1318" y="228600"/>
            <a:ext cx="1342876" cy="698295"/>
          </a:xfrm>
          <a:prstGeom prst="rect">
            <a:avLst/>
          </a:prstGeom>
        </p:spPr>
      </p:pic>
      <p:sp>
        <p:nvSpPr>
          <p:cNvPr id="13" name="Fußzeilenplatzhalter 3">
            <a:extLst>
              <a:ext uri="{FF2B5EF4-FFF2-40B4-BE49-F238E27FC236}">
                <a16:creationId xmlns:a16="http://schemas.microsoft.com/office/drawing/2014/main" id="{C78800EE-FBE0-3826-3848-19106D63C024}"/>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14" name="Datumsplatzhalter 5">
            <a:extLst>
              <a:ext uri="{FF2B5EF4-FFF2-40B4-BE49-F238E27FC236}">
                <a16:creationId xmlns:a16="http://schemas.microsoft.com/office/drawing/2014/main" id="{3EF0375F-BA58-DA46-43B1-204CF81859EC}"/>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15" name="Foliennummernplatzhalter 6">
            <a:extLst>
              <a:ext uri="{FF2B5EF4-FFF2-40B4-BE49-F238E27FC236}">
                <a16:creationId xmlns:a16="http://schemas.microsoft.com/office/drawing/2014/main" id="{0BDE0BE6-27D0-B51B-1572-0DC219FBF6B8}"/>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9</a:t>
            </a:fld>
            <a:endParaRPr lang="en-US" dirty="0"/>
          </a:p>
        </p:txBody>
      </p:sp>
      <p:pic>
        <p:nvPicPr>
          <p:cNvPr id="17" name="Grafik 16">
            <a:extLst>
              <a:ext uri="{FF2B5EF4-FFF2-40B4-BE49-F238E27FC236}">
                <a16:creationId xmlns:a16="http://schemas.microsoft.com/office/drawing/2014/main" id="{1F5A409C-C9A4-C31A-ACF6-F6645739D9D8}"/>
              </a:ext>
            </a:extLst>
          </p:cNvPr>
          <p:cNvPicPr>
            <a:picLocks noChangeAspect="1"/>
          </p:cNvPicPr>
          <p:nvPr/>
        </p:nvPicPr>
        <p:blipFill>
          <a:blip r:embed="rId4">
            <a:extLst>
              <a:ext uri="{28A0092B-C50C-407E-A947-70E740481C1C}">
                <a14:useLocalDpi xmlns:a14="http://schemas.microsoft.com/office/drawing/2010/main" val="0"/>
              </a:ext>
            </a:extLst>
          </a:blip>
          <a:srcRect b="6364"/>
          <a:stretch/>
        </p:blipFill>
        <p:spPr>
          <a:xfrm>
            <a:off x="-15298" y="1"/>
            <a:ext cx="4206298" cy="5907970"/>
          </a:xfrm>
          <a:prstGeom prst="rect">
            <a:avLst/>
          </a:prstGeom>
        </p:spPr>
      </p:pic>
      <p:sp>
        <p:nvSpPr>
          <p:cNvPr id="10" name="Titel 2">
            <a:extLst>
              <a:ext uri="{FF2B5EF4-FFF2-40B4-BE49-F238E27FC236}">
                <a16:creationId xmlns:a16="http://schemas.microsoft.com/office/drawing/2014/main" id="{D702014E-F5D4-8904-D351-B905E48CA8D7}"/>
              </a:ext>
            </a:extLst>
          </p:cNvPr>
          <p:cNvSpPr txBox="1">
            <a:spLocks/>
          </p:cNvSpPr>
          <p:nvPr/>
        </p:nvSpPr>
        <p:spPr>
          <a:xfrm>
            <a:off x="2514600" y="1"/>
            <a:ext cx="7391400" cy="762000"/>
          </a:xfrm>
          <a:prstGeom prst="rect">
            <a:avLst/>
          </a:prstGeom>
          <a:solidFill>
            <a:schemeClr val="bg1"/>
          </a:solidFill>
        </p:spPr>
        <p:txBody>
          <a:bodyPr vert="horz" lIns="137160" tIns="137160" rIns="91440" bIns="36000" rtlCol="0" anchor="ctr" anchorCtr="0">
            <a:normAutofit/>
          </a:bodyPr>
          <a:lst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a:lstStyle>
          <a:p>
            <a:r>
              <a:rPr lang="de-DE" dirty="0"/>
              <a:t>CARBon</a:t>
            </a:r>
            <a:r>
              <a:rPr lang="de-DE" baseline="30000" dirty="0"/>
              <a:t>3</a:t>
            </a:r>
          </a:p>
        </p:txBody>
      </p:sp>
    </p:spTree>
    <p:extLst>
      <p:ext uri="{BB962C8B-B14F-4D97-AF65-F5344CB8AC3E}">
        <p14:creationId xmlns:p14="http://schemas.microsoft.com/office/powerpoint/2010/main" val="302024802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95CA4-F7D3-6CAB-50C0-88C129C55D88}"/>
            </a:ext>
          </a:extLst>
        </p:cNvPr>
        <p:cNvGrpSpPr/>
        <p:nvPr/>
      </p:nvGrpSpPr>
      <p:grpSpPr>
        <a:xfrm>
          <a:off x="0" y="0"/>
          <a:ext cx="0" cy="0"/>
          <a:chOff x="0" y="0"/>
          <a:chExt cx="0" cy="0"/>
        </a:xfrm>
      </p:grpSpPr>
      <p:pic>
        <p:nvPicPr>
          <p:cNvPr id="10" name="Grafik 9">
            <a:extLst>
              <a:ext uri="{FF2B5EF4-FFF2-40B4-BE49-F238E27FC236}">
                <a16:creationId xmlns:a16="http://schemas.microsoft.com/office/drawing/2014/main" id="{20AA9818-09E4-9411-A79A-128F9CE24FF9}"/>
              </a:ext>
            </a:extLst>
          </p:cNvPr>
          <p:cNvPicPr>
            <a:picLocks noChangeAspect="1"/>
          </p:cNvPicPr>
          <p:nvPr/>
        </p:nvPicPr>
        <p:blipFill>
          <a:blip r:embed="rId2"/>
          <a:srcRect l="21572"/>
          <a:stretch/>
        </p:blipFill>
        <p:spPr>
          <a:xfrm>
            <a:off x="0" y="0"/>
            <a:ext cx="3901743" cy="5105400"/>
          </a:xfrm>
          <a:prstGeom prst="rect">
            <a:avLst/>
          </a:prstGeom>
        </p:spPr>
      </p:pic>
      <p:sp>
        <p:nvSpPr>
          <p:cNvPr id="4" name="Inhaltsplatzhalter 3">
            <a:extLst>
              <a:ext uri="{FF2B5EF4-FFF2-40B4-BE49-F238E27FC236}">
                <a16:creationId xmlns:a16="http://schemas.microsoft.com/office/drawing/2014/main" id="{FB20E50F-D11C-E446-B6D1-EA2DE200B92B}"/>
              </a:ext>
            </a:extLst>
          </p:cNvPr>
          <p:cNvSpPr>
            <a:spLocks noGrp="1"/>
          </p:cNvSpPr>
          <p:nvPr>
            <p:ph idx="1"/>
          </p:nvPr>
        </p:nvSpPr>
        <p:spPr>
          <a:xfrm>
            <a:off x="4252895" y="1447800"/>
            <a:ext cx="7929006" cy="4477549"/>
          </a:xfrm>
        </p:spPr>
        <p:txBody>
          <a:bodyPr>
            <a:normAutofit/>
          </a:bodyPr>
          <a:lstStyle/>
          <a:p>
            <a:r>
              <a:rPr lang="de-DE" sz="1800" dirty="0">
                <a:solidFill>
                  <a:schemeClr val="accent6">
                    <a:lumMod val="75000"/>
                  </a:schemeClr>
                </a:solidFill>
              </a:rPr>
              <a:t>Kontext – „Kompensation“ im Rahmen des Aachener Klimastadtvertrags</a:t>
            </a:r>
          </a:p>
          <a:p>
            <a:r>
              <a:rPr lang="de-DE" sz="1800" dirty="0">
                <a:solidFill>
                  <a:schemeClr val="accent6">
                    <a:lumMod val="75000"/>
                  </a:schemeClr>
                </a:solidFill>
              </a:rPr>
              <a:t>Warum eine Kommunikationsempfehlung?</a:t>
            </a:r>
          </a:p>
          <a:p>
            <a:r>
              <a:rPr lang="de-DE" sz="1800" dirty="0">
                <a:solidFill>
                  <a:schemeClr val="accent6">
                    <a:lumMod val="75000"/>
                  </a:schemeClr>
                </a:solidFill>
              </a:rPr>
              <a:t>Was soll kommuniziert werden? </a:t>
            </a:r>
          </a:p>
          <a:p>
            <a:r>
              <a:rPr lang="de-DE" sz="1800" dirty="0">
                <a:solidFill>
                  <a:schemeClr val="tx1"/>
                </a:solidFill>
              </a:rPr>
              <a:t>Wie kann angemessen kommuniziert werden?</a:t>
            </a:r>
          </a:p>
          <a:p>
            <a:r>
              <a:rPr lang="de-DE" sz="1800" dirty="0">
                <a:solidFill>
                  <a:schemeClr val="accent6">
                    <a:lumMod val="75000"/>
                  </a:schemeClr>
                </a:solidFill>
              </a:rPr>
              <a:t>Schlussgedanke</a:t>
            </a:r>
          </a:p>
          <a:p>
            <a:endParaRPr lang="de-DE" sz="1800" dirty="0"/>
          </a:p>
          <a:p>
            <a:endParaRPr lang="de-DE" sz="1800" baseline="30000" dirty="0"/>
          </a:p>
          <a:p>
            <a:endParaRPr lang="de-DE" sz="1800" dirty="0"/>
          </a:p>
          <a:p>
            <a:endParaRPr lang="de-DE" sz="1800" dirty="0"/>
          </a:p>
          <a:p>
            <a:endParaRPr lang="de-DE" sz="1800" dirty="0"/>
          </a:p>
        </p:txBody>
      </p:sp>
      <p:sp>
        <p:nvSpPr>
          <p:cNvPr id="13" name="Titel 2">
            <a:extLst>
              <a:ext uri="{FF2B5EF4-FFF2-40B4-BE49-F238E27FC236}">
                <a16:creationId xmlns:a16="http://schemas.microsoft.com/office/drawing/2014/main" id="{7E107261-4CD6-5CBC-5CC6-4039BEC54965}"/>
              </a:ext>
            </a:extLst>
          </p:cNvPr>
          <p:cNvSpPr txBox="1">
            <a:spLocks/>
          </p:cNvSpPr>
          <p:nvPr/>
        </p:nvSpPr>
        <p:spPr>
          <a:xfrm>
            <a:off x="2514600" y="0"/>
            <a:ext cx="7391400" cy="762000"/>
          </a:xfrm>
          <a:prstGeom prst="rect">
            <a:avLst/>
          </a:prstGeom>
          <a:solidFill>
            <a:schemeClr val="bg1"/>
          </a:solidFill>
        </p:spPr>
        <p:txBody>
          <a:bodyPr vert="horz" lIns="137160" tIns="137160" rIns="91440" bIns="91440" rtlCol="0" anchor="b">
            <a:normAutofit/>
          </a:bodyPr>
          <a:lst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a:lstStyle>
          <a:p>
            <a:r>
              <a:rPr lang="de-DE" dirty="0"/>
              <a:t>Inhalt</a:t>
            </a:r>
          </a:p>
        </p:txBody>
      </p:sp>
      <p:sp>
        <p:nvSpPr>
          <p:cNvPr id="14" name="Fußzeilenplatzhalter 3">
            <a:extLst>
              <a:ext uri="{FF2B5EF4-FFF2-40B4-BE49-F238E27FC236}">
                <a16:creationId xmlns:a16="http://schemas.microsoft.com/office/drawing/2014/main" id="{8875D1DE-2E75-BE16-B98A-4B6CECFEA5B4}"/>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15" name="Datumsplatzhalter 5">
            <a:extLst>
              <a:ext uri="{FF2B5EF4-FFF2-40B4-BE49-F238E27FC236}">
                <a16:creationId xmlns:a16="http://schemas.microsoft.com/office/drawing/2014/main" id="{1319241F-FA09-94DF-2DEE-27D0A37F3366}"/>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16" name="Foliennummernplatzhalter 6">
            <a:extLst>
              <a:ext uri="{FF2B5EF4-FFF2-40B4-BE49-F238E27FC236}">
                <a16:creationId xmlns:a16="http://schemas.microsoft.com/office/drawing/2014/main" id="{7EFEE2AB-8D5D-021E-6EBF-281DADC30BB1}"/>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10</a:t>
            </a:fld>
            <a:endParaRPr lang="en-US" dirty="0"/>
          </a:p>
        </p:txBody>
      </p:sp>
    </p:spTree>
    <p:extLst>
      <p:ext uri="{BB962C8B-B14F-4D97-AF65-F5344CB8AC3E}">
        <p14:creationId xmlns:p14="http://schemas.microsoft.com/office/powerpoint/2010/main" val="3489099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B1E12-E76E-AD67-4CD6-A135A7257F5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2E03DEA-447A-AAFE-8C84-F4DB28B65EE2}"/>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96001" y="914400"/>
            <a:ext cx="5375462" cy="5105399"/>
          </a:xfrm>
        </p:spPr>
        <p:txBody>
          <a:bodyPr>
            <a:noAutofit/>
          </a:bodyPr>
          <a:lstStyle/>
          <a:p>
            <a:pPr marL="0" indent="0" fontAlgn="base">
              <a:buNone/>
            </a:pPr>
            <a:r>
              <a:rPr lang="en-US" b="1" dirty="0">
                <a:solidFill>
                  <a:schemeClr val="tx1"/>
                </a:solidFill>
              </a:rPr>
              <a:t>Senken von </a:t>
            </a:r>
            <a:r>
              <a:rPr lang="en-US" b="1" dirty="0" err="1">
                <a:solidFill>
                  <a:schemeClr val="tx1"/>
                </a:solidFill>
              </a:rPr>
              <a:t>Emissionen</a:t>
            </a:r>
            <a:r>
              <a:rPr lang="en-US" dirty="0">
                <a:solidFill>
                  <a:schemeClr val="tx1"/>
                </a:solidFill>
              </a:rPr>
              <a:t> (</a:t>
            </a:r>
            <a:r>
              <a:rPr lang="en-US" dirty="0" err="1">
                <a:solidFill>
                  <a:schemeClr val="tx1"/>
                </a:solidFill>
              </a:rPr>
              <a:t>z.B.</a:t>
            </a:r>
            <a:r>
              <a:rPr lang="en-US" dirty="0">
                <a:solidFill>
                  <a:schemeClr val="tx1"/>
                </a:solidFill>
              </a:rPr>
              <a:t> </a:t>
            </a:r>
            <a:r>
              <a:rPr lang="en-US" dirty="0" err="1">
                <a:solidFill>
                  <a:schemeClr val="tx1"/>
                </a:solidFill>
              </a:rPr>
              <a:t>Verringerung</a:t>
            </a:r>
            <a:r>
              <a:rPr lang="en-US" dirty="0">
                <a:solidFill>
                  <a:schemeClr val="tx1"/>
                </a:solidFill>
              </a:rPr>
              <a:t> der </a:t>
            </a:r>
            <a:r>
              <a:rPr lang="en-US" dirty="0" err="1">
                <a:solidFill>
                  <a:schemeClr val="tx1"/>
                </a:solidFill>
              </a:rPr>
              <a:t>Heiztemperatur</a:t>
            </a:r>
            <a:r>
              <a:rPr lang="en-US" dirty="0">
                <a:solidFill>
                  <a:schemeClr val="tx1"/>
                </a:solidFill>
              </a:rPr>
              <a:t> um 1°C) </a:t>
            </a:r>
          </a:p>
          <a:p>
            <a:pPr marL="0" indent="0" fontAlgn="base">
              <a:buNone/>
            </a:pPr>
            <a:r>
              <a:rPr lang="en-US" dirty="0">
                <a:solidFill>
                  <a:schemeClr val="tx1"/>
                </a:solidFill>
                <a:sym typeface="Wingdings" panose="05000000000000000000" pitchFamily="2" charset="2"/>
              </a:rPr>
              <a:t> </a:t>
            </a:r>
            <a:r>
              <a:rPr lang="en-US" dirty="0" err="1">
                <a:solidFill>
                  <a:schemeClr val="tx1"/>
                </a:solidFill>
                <a:sym typeface="Wingdings" panose="05000000000000000000" pitchFamily="2" charset="2"/>
              </a:rPr>
              <a:t>klimafreundliches</a:t>
            </a:r>
            <a:r>
              <a:rPr lang="en-US" dirty="0">
                <a:solidFill>
                  <a:schemeClr val="tx1"/>
                </a:solidFill>
                <a:sym typeface="Wingdings" panose="05000000000000000000" pitchFamily="2" charset="2"/>
              </a:rPr>
              <a:t> </a:t>
            </a:r>
            <a:r>
              <a:rPr lang="en-US" dirty="0" err="1">
                <a:solidFill>
                  <a:schemeClr val="tx1"/>
                </a:solidFill>
                <a:sym typeface="Wingdings" panose="05000000000000000000" pitchFamily="2" charset="2"/>
              </a:rPr>
              <a:t>Verhalten</a:t>
            </a:r>
            <a:endParaRPr lang="en-US" b="1" dirty="0">
              <a:solidFill>
                <a:schemeClr val="tx1"/>
              </a:solidFill>
            </a:endParaRPr>
          </a:p>
          <a:p>
            <a:pPr marL="0" indent="0" fontAlgn="base">
              <a:buNone/>
            </a:pPr>
            <a:r>
              <a:rPr lang="en-US" b="1" dirty="0" err="1">
                <a:solidFill>
                  <a:schemeClr val="tx1"/>
                </a:solidFill>
              </a:rPr>
              <a:t>Vermeiden</a:t>
            </a:r>
            <a:r>
              <a:rPr lang="en-US" b="1" dirty="0">
                <a:solidFill>
                  <a:schemeClr val="tx1"/>
                </a:solidFill>
              </a:rPr>
              <a:t> von </a:t>
            </a:r>
            <a:r>
              <a:rPr lang="en-US" b="1" dirty="0" err="1">
                <a:solidFill>
                  <a:schemeClr val="tx1"/>
                </a:solidFill>
              </a:rPr>
              <a:t>Emissionen</a:t>
            </a:r>
            <a:r>
              <a:rPr lang="en-US" dirty="0">
                <a:solidFill>
                  <a:schemeClr val="tx1"/>
                </a:solidFill>
              </a:rPr>
              <a:t> (</a:t>
            </a:r>
            <a:r>
              <a:rPr lang="en-US" i="1" dirty="0">
                <a:solidFill>
                  <a:schemeClr val="tx1"/>
                </a:solidFill>
              </a:rPr>
              <a:t>Insetting</a:t>
            </a:r>
            <a:r>
              <a:rPr lang="en-US" dirty="0">
                <a:solidFill>
                  <a:schemeClr val="tx1"/>
                </a:solidFill>
              </a:rPr>
              <a:t>; </a:t>
            </a:r>
            <a:r>
              <a:rPr lang="en-US" dirty="0" err="1">
                <a:solidFill>
                  <a:schemeClr val="tx1"/>
                </a:solidFill>
              </a:rPr>
              <a:t>z.B.</a:t>
            </a:r>
            <a:r>
              <a:rPr lang="en-US" dirty="0">
                <a:solidFill>
                  <a:schemeClr val="tx1"/>
                </a:solidFill>
              </a:rPr>
              <a:t> </a:t>
            </a:r>
            <a:r>
              <a:rPr lang="en-US" dirty="0" err="1">
                <a:solidFill>
                  <a:schemeClr val="tx1"/>
                </a:solidFill>
              </a:rPr>
              <a:t>Dämmung</a:t>
            </a:r>
            <a:r>
              <a:rPr lang="en-US" dirty="0">
                <a:solidFill>
                  <a:schemeClr val="tx1"/>
                </a:solidFill>
              </a:rPr>
              <a:t> des </a:t>
            </a:r>
            <a:r>
              <a:rPr lang="en-US" dirty="0" err="1">
                <a:solidFill>
                  <a:schemeClr val="tx1"/>
                </a:solidFill>
              </a:rPr>
              <a:t>Gebäudes</a:t>
            </a:r>
            <a:r>
              <a:rPr lang="en-US" dirty="0">
                <a:solidFill>
                  <a:schemeClr val="tx1"/>
                </a:solidFill>
              </a:rPr>
              <a:t>, </a:t>
            </a:r>
            <a:r>
              <a:rPr lang="en-US" dirty="0" err="1">
                <a:solidFill>
                  <a:schemeClr val="tx1"/>
                </a:solidFill>
              </a:rPr>
              <a:t>Umstellunng</a:t>
            </a:r>
            <a:r>
              <a:rPr lang="en-US" dirty="0">
                <a:solidFill>
                  <a:schemeClr val="tx1"/>
                </a:solidFill>
              </a:rPr>
              <a:t> auf </a:t>
            </a:r>
            <a:r>
              <a:rPr lang="en-US" dirty="0" err="1">
                <a:solidFill>
                  <a:schemeClr val="tx1"/>
                </a:solidFill>
              </a:rPr>
              <a:t>erneuerbare</a:t>
            </a:r>
            <a:r>
              <a:rPr lang="en-US" dirty="0">
                <a:solidFill>
                  <a:schemeClr val="tx1"/>
                </a:solidFill>
              </a:rPr>
              <a:t> </a:t>
            </a:r>
            <a:r>
              <a:rPr lang="en-US" dirty="0" err="1">
                <a:solidFill>
                  <a:schemeClr val="tx1"/>
                </a:solidFill>
              </a:rPr>
              <a:t>Wärmequellen</a:t>
            </a:r>
            <a:r>
              <a:rPr lang="en-US" dirty="0">
                <a:solidFill>
                  <a:schemeClr val="tx1"/>
                </a:solidFill>
              </a:rPr>
              <a:t>)</a:t>
            </a:r>
          </a:p>
          <a:p>
            <a:pPr fontAlgn="base">
              <a:buFont typeface="Wingdings" panose="05000000000000000000" pitchFamily="2" charset="2"/>
              <a:buChar char="à"/>
            </a:pPr>
            <a:r>
              <a:rPr lang="en-US" dirty="0" err="1">
                <a:solidFill>
                  <a:schemeClr val="tx1"/>
                </a:solidFill>
                <a:sym typeface="Wingdings" panose="05000000000000000000" pitchFamily="2" charset="2"/>
              </a:rPr>
              <a:t>radikale</a:t>
            </a:r>
            <a:r>
              <a:rPr lang="en-US" dirty="0">
                <a:solidFill>
                  <a:schemeClr val="tx1"/>
                </a:solidFill>
                <a:sym typeface="Wingdings" panose="05000000000000000000" pitchFamily="2" charset="2"/>
              </a:rPr>
              <a:t> </a:t>
            </a:r>
            <a:r>
              <a:rPr lang="en-US" dirty="0" err="1">
                <a:solidFill>
                  <a:schemeClr val="tx1"/>
                </a:solidFill>
                <a:sym typeface="Wingdings" panose="05000000000000000000" pitchFamily="2" charset="2"/>
              </a:rPr>
              <a:t>Verhaltensänderung</a:t>
            </a:r>
            <a:r>
              <a:rPr lang="en-US" dirty="0">
                <a:solidFill>
                  <a:schemeClr val="tx1"/>
                </a:solidFill>
                <a:sym typeface="Wingdings" panose="05000000000000000000" pitchFamily="2" charset="2"/>
              </a:rPr>
              <a:t> und </a:t>
            </a:r>
            <a:r>
              <a:rPr lang="en-US" dirty="0" err="1">
                <a:solidFill>
                  <a:schemeClr val="tx1"/>
                </a:solidFill>
                <a:sym typeface="Wingdings" panose="05000000000000000000" pitchFamily="2" charset="2"/>
              </a:rPr>
              <a:t>Investitionen</a:t>
            </a:r>
            <a:endParaRPr lang="en-US" dirty="0">
              <a:solidFill>
                <a:schemeClr val="tx1"/>
              </a:solidFill>
              <a:sym typeface="Wingdings" panose="05000000000000000000" pitchFamily="2" charset="2"/>
            </a:endParaRPr>
          </a:p>
          <a:p>
            <a:pPr marL="0" indent="0" fontAlgn="base">
              <a:buNone/>
            </a:pPr>
            <a:endParaRPr lang="en-US" dirty="0">
              <a:solidFill>
                <a:schemeClr val="tx1"/>
              </a:solidFill>
            </a:endParaRPr>
          </a:p>
          <a:p>
            <a:pPr marL="0" indent="0" fontAlgn="base">
              <a:spcBef>
                <a:spcPts val="1800"/>
              </a:spcBef>
              <a:buNone/>
            </a:pPr>
            <a:r>
              <a:rPr lang="en-US" b="1" dirty="0" err="1">
                <a:solidFill>
                  <a:schemeClr val="tx1"/>
                </a:solidFill>
              </a:rPr>
              <a:t>Ausgleichen</a:t>
            </a:r>
            <a:r>
              <a:rPr lang="en-US" b="1" dirty="0">
                <a:solidFill>
                  <a:schemeClr val="tx1"/>
                </a:solidFill>
              </a:rPr>
              <a:t> von </a:t>
            </a:r>
            <a:r>
              <a:rPr lang="en-US" b="1" dirty="0" err="1">
                <a:solidFill>
                  <a:schemeClr val="tx1"/>
                </a:solidFill>
              </a:rPr>
              <a:t>unvermeidbaren</a:t>
            </a:r>
            <a:r>
              <a:rPr lang="en-US" b="1" dirty="0">
                <a:solidFill>
                  <a:schemeClr val="tx1"/>
                </a:solidFill>
              </a:rPr>
              <a:t> Rest-</a:t>
            </a:r>
            <a:r>
              <a:rPr lang="en-US" b="1" dirty="0" err="1">
                <a:solidFill>
                  <a:schemeClr val="tx1"/>
                </a:solidFill>
              </a:rPr>
              <a:t>Emissionen</a:t>
            </a:r>
            <a:r>
              <a:rPr lang="en-US" b="1" dirty="0">
                <a:solidFill>
                  <a:schemeClr val="tx1"/>
                </a:solidFill>
              </a:rPr>
              <a:t> </a:t>
            </a:r>
            <a:r>
              <a:rPr lang="en-US" dirty="0">
                <a:solidFill>
                  <a:schemeClr val="tx1"/>
                </a:solidFill>
              </a:rPr>
              <a:t>(</a:t>
            </a:r>
            <a:r>
              <a:rPr lang="en-US" i="1" dirty="0">
                <a:solidFill>
                  <a:schemeClr val="tx1"/>
                </a:solidFill>
              </a:rPr>
              <a:t>Offsetting</a:t>
            </a:r>
            <a:r>
              <a:rPr lang="en-US" dirty="0">
                <a:solidFill>
                  <a:schemeClr val="tx1"/>
                </a:solidFill>
              </a:rPr>
              <a:t>, </a:t>
            </a:r>
            <a:r>
              <a:rPr lang="en-US" dirty="0" err="1">
                <a:solidFill>
                  <a:schemeClr val="tx1"/>
                </a:solidFill>
              </a:rPr>
              <a:t>z.B.</a:t>
            </a:r>
            <a:r>
              <a:rPr lang="en-US" dirty="0">
                <a:solidFill>
                  <a:schemeClr val="tx1"/>
                </a:solidFill>
              </a:rPr>
              <a:t> </a:t>
            </a:r>
            <a:r>
              <a:rPr lang="en-US" dirty="0" err="1">
                <a:solidFill>
                  <a:schemeClr val="tx1"/>
                </a:solidFill>
              </a:rPr>
              <a:t>Klimafonds-Aktivitäten</a:t>
            </a:r>
            <a:r>
              <a:rPr lang="en-US" dirty="0">
                <a:solidFill>
                  <a:schemeClr val="tx1"/>
                </a:solidFill>
              </a:rPr>
              <a:t> </a:t>
            </a:r>
            <a:r>
              <a:rPr lang="en-US" dirty="0" err="1">
                <a:solidFill>
                  <a:schemeClr val="tx1"/>
                </a:solidFill>
              </a:rPr>
              <a:t>oder</a:t>
            </a:r>
            <a:r>
              <a:rPr lang="en-US" dirty="0">
                <a:solidFill>
                  <a:schemeClr val="tx1"/>
                </a:solidFill>
              </a:rPr>
              <a:t> externe </a:t>
            </a:r>
            <a:r>
              <a:rPr lang="en-US" dirty="0" err="1">
                <a:solidFill>
                  <a:schemeClr val="tx1"/>
                </a:solidFill>
              </a:rPr>
              <a:t>Anbieter</a:t>
            </a:r>
            <a:r>
              <a:rPr lang="en-US" dirty="0">
                <a:solidFill>
                  <a:schemeClr val="tx1"/>
                </a:solidFill>
              </a:rPr>
              <a:t> (s. </a:t>
            </a:r>
            <a:r>
              <a:rPr lang="en-US" dirty="0" err="1">
                <a:solidFill>
                  <a:schemeClr val="tx1"/>
                </a:solidFill>
              </a:rPr>
              <a:t>Leitfaden</a:t>
            </a:r>
            <a:r>
              <a:rPr lang="en-US" dirty="0">
                <a:solidFill>
                  <a:schemeClr val="tx1"/>
                </a:solidFill>
              </a:rPr>
              <a:t> </a:t>
            </a:r>
            <a:r>
              <a:rPr lang="en-US" dirty="0" err="1">
                <a:solidFill>
                  <a:schemeClr val="tx1"/>
                </a:solidFill>
              </a:rPr>
              <a:t>Zertifikatkauf</a:t>
            </a:r>
            <a:r>
              <a:rPr lang="en-US" dirty="0">
                <a:solidFill>
                  <a:schemeClr val="tx1"/>
                </a:solidFill>
              </a:rPr>
              <a:t>)</a:t>
            </a:r>
          </a:p>
          <a:p>
            <a:pPr fontAlgn="base">
              <a:lnSpc>
                <a:spcPct val="100000"/>
              </a:lnSpc>
              <a:spcBef>
                <a:spcPts val="600"/>
              </a:spcBef>
              <a:buFont typeface="Wingdings" panose="05000000000000000000" pitchFamily="2" charset="2"/>
              <a:buChar char="à"/>
            </a:pPr>
            <a:r>
              <a:rPr lang="en-US" dirty="0" err="1">
                <a:solidFill>
                  <a:schemeClr val="tx1"/>
                </a:solidFill>
              </a:rPr>
              <a:t>Ökologisch</a:t>
            </a:r>
            <a:r>
              <a:rPr lang="en-US" dirty="0">
                <a:solidFill>
                  <a:schemeClr val="tx1"/>
                </a:solidFill>
              </a:rPr>
              <a:t> </a:t>
            </a:r>
            <a:r>
              <a:rPr lang="en-US" dirty="0" err="1">
                <a:solidFill>
                  <a:schemeClr val="tx1"/>
                </a:solidFill>
              </a:rPr>
              <a:t>sinnvolle</a:t>
            </a:r>
            <a:r>
              <a:rPr lang="en-US" dirty="0">
                <a:solidFill>
                  <a:schemeClr val="tx1"/>
                </a:solidFill>
              </a:rPr>
              <a:t> </a:t>
            </a:r>
            <a:r>
              <a:rPr lang="en-US" dirty="0" err="1">
                <a:solidFill>
                  <a:schemeClr val="tx1"/>
                </a:solidFill>
              </a:rPr>
              <a:t>Reduktion</a:t>
            </a:r>
            <a:r>
              <a:rPr lang="en-US" dirty="0">
                <a:solidFill>
                  <a:schemeClr val="tx1"/>
                </a:solidFill>
              </a:rPr>
              <a:t> von THG-</a:t>
            </a:r>
            <a:r>
              <a:rPr lang="en-US" dirty="0" err="1">
                <a:solidFill>
                  <a:schemeClr val="tx1"/>
                </a:solidFill>
              </a:rPr>
              <a:t>Emissionen</a:t>
            </a:r>
            <a:r>
              <a:rPr lang="en-US" dirty="0">
                <a:solidFill>
                  <a:schemeClr val="tx1"/>
                </a:solidFill>
              </a:rPr>
              <a:t> an </a:t>
            </a:r>
            <a:r>
              <a:rPr lang="en-US" dirty="0" err="1">
                <a:solidFill>
                  <a:schemeClr val="tx1"/>
                </a:solidFill>
              </a:rPr>
              <a:t>externen</a:t>
            </a:r>
            <a:r>
              <a:rPr lang="en-US" dirty="0">
                <a:solidFill>
                  <a:schemeClr val="tx1"/>
                </a:solidFill>
              </a:rPr>
              <a:t> </a:t>
            </a:r>
            <a:r>
              <a:rPr lang="en-US" dirty="0" err="1">
                <a:solidFill>
                  <a:schemeClr val="tx1"/>
                </a:solidFill>
              </a:rPr>
              <a:t>Stellen</a:t>
            </a:r>
            <a:endParaRPr lang="en-US" dirty="0">
              <a:solidFill>
                <a:schemeClr val="tx1"/>
              </a:solidFill>
            </a:endParaRPr>
          </a:p>
          <a:p>
            <a:pPr marL="0" indent="0" fontAlgn="base">
              <a:buNone/>
            </a:pPr>
            <a:r>
              <a:rPr lang="en-US" b="1" dirty="0" err="1">
                <a:solidFill>
                  <a:schemeClr val="tx1"/>
                </a:solidFill>
              </a:rPr>
              <a:t>Sequestrierung</a:t>
            </a:r>
            <a:r>
              <a:rPr lang="en-US" b="1" dirty="0">
                <a:solidFill>
                  <a:schemeClr val="tx1"/>
                </a:solidFill>
              </a:rPr>
              <a:t> von </a:t>
            </a:r>
            <a:r>
              <a:rPr lang="en-US" b="1" dirty="0" err="1">
                <a:solidFill>
                  <a:schemeClr val="tx1"/>
                </a:solidFill>
              </a:rPr>
              <a:t>unvermeidbaren</a:t>
            </a:r>
            <a:r>
              <a:rPr lang="en-US" b="1" dirty="0">
                <a:solidFill>
                  <a:schemeClr val="tx1"/>
                </a:solidFill>
              </a:rPr>
              <a:t> Rest-</a:t>
            </a:r>
            <a:r>
              <a:rPr lang="en-US" b="1" dirty="0" err="1">
                <a:solidFill>
                  <a:schemeClr val="tx1"/>
                </a:solidFill>
              </a:rPr>
              <a:t>Emissionen</a:t>
            </a:r>
            <a:r>
              <a:rPr lang="en-US" b="1" dirty="0">
                <a:solidFill>
                  <a:schemeClr val="tx1"/>
                </a:solidFill>
              </a:rPr>
              <a:t> </a:t>
            </a:r>
            <a:r>
              <a:rPr lang="en-US" dirty="0">
                <a:solidFill>
                  <a:schemeClr val="tx1"/>
                </a:solidFill>
              </a:rPr>
              <a:t>(</a:t>
            </a:r>
            <a:r>
              <a:rPr lang="en-US" dirty="0" err="1">
                <a:solidFill>
                  <a:schemeClr val="tx1"/>
                </a:solidFill>
              </a:rPr>
              <a:t>z.B.</a:t>
            </a:r>
            <a:r>
              <a:rPr lang="en-US" dirty="0">
                <a:solidFill>
                  <a:schemeClr val="tx1"/>
                </a:solidFill>
              </a:rPr>
              <a:t> </a:t>
            </a:r>
            <a:r>
              <a:rPr lang="en-US" dirty="0" err="1">
                <a:solidFill>
                  <a:schemeClr val="tx1"/>
                </a:solidFill>
              </a:rPr>
              <a:t>durch</a:t>
            </a:r>
            <a:r>
              <a:rPr lang="en-US" dirty="0">
                <a:solidFill>
                  <a:schemeClr val="tx1"/>
                </a:solidFill>
              </a:rPr>
              <a:t> </a:t>
            </a:r>
            <a:r>
              <a:rPr lang="en-US" dirty="0" err="1">
                <a:solidFill>
                  <a:schemeClr val="tx1"/>
                </a:solidFill>
              </a:rPr>
              <a:t>Gehölze</a:t>
            </a:r>
            <a:r>
              <a:rPr lang="en-US" dirty="0">
                <a:solidFill>
                  <a:schemeClr val="tx1"/>
                </a:solidFill>
              </a:rPr>
              <a:t>, </a:t>
            </a:r>
            <a:r>
              <a:rPr lang="en-US" dirty="0" err="1">
                <a:solidFill>
                  <a:schemeClr val="tx1"/>
                </a:solidFill>
              </a:rPr>
              <a:t>Biokohle</a:t>
            </a:r>
            <a:r>
              <a:rPr lang="en-US" dirty="0">
                <a:solidFill>
                  <a:schemeClr val="tx1"/>
                </a:solidFill>
              </a:rPr>
              <a:t>, CCS; </a:t>
            </a:r>
            <a:r>
              <a:rPr lang="en-US" dirty="0" err="1">
                <a:solidFill>
                  <a:schemeClr val="tx1"/>
                </a:solidFill>
              </a:rPr>
              <a:t>kann</a:t>
            </a:r>
            <a:r>
              <a:rPr lang="en-US" dirty="0">
                <a:solidFill>
                  <a:schemeClr val="tx1"/>
                </a:solidFill>
              </a:rPr>
              <a:t> </a:t>
            </a:r>
            <a:r>
              <a:rPr lang="en-US" dirty="0" err="1">
                <a:solidFill>
                  <a:schemeClr val="tx1"/>
                </a:solidFill>
              </a:rPr>
              <a:t>auch</a:t>
            </a:r>
            <a:r>
              <a:rPr lang="en-US" dirty="0">
                <a:solidFill>
                  <a:schemeClr val="tx1"/>
                </a:solidFill>
              </a:rPr>
              <a:t> </a:t>
            </a:r>
            <a:r>
              <a:rPr lang="en-US" dirty="0" err="1">
                <a:solidFill>
                  <a:schemeClr val="tx1"/>
                </a:solidFill>
              </a:rPr>
              <a:t>durch</a:t>
            </a:r>
            <a:r>
              <a:rPr lang="en-US" dirty="0">
                <a:solidFill>
                  <a:schemeClr val="tx1"/>
                </a:solidFill>
              </a:rPr>
              <a:t> </a:t>
            </a:r>
            <a:r>
              <a:rPr lang="en-US" dirty="0" err="1">
                <a:solidFill>
                  <a:schemeClr val="tx1"/>
                </a:solidFill>
              </a:rPr>
              <a:t>Klimafonds-Aktivitäten</a:t>
            </a:r>
            <a:r>
              <a:rPr lang="en-US" dirty="0">
                <a:solidFill>
                  <a:schemeClr val="tx1"/>
                </a:solidFill>
              </a:rPr>
              <a:t> und/</a:t>
            </a:r>
            <a:r>
              <a:rPr lang="en-US" dirty="0" err="1">
                <a:solidFill>
                  <a:schemeClr val="tx1"/>
                </a:solidFill>
              </a:rPr>
              <a:t>oder</a:t>
            </a:r>
            <a:r>
              <a:rPr lang="en-US" dirty="0">
                <a:solidFill>
                  <a:schemeClr val="tx1"/>
                </a:solidFill>
              </a:rPr>
              <a:t> externe </a:t>
            </a:r>
            <a:r>
              <a:rPr lang="en-US" dirty="0" err="1">
                <a:solidFill>
                  <a:schemeClr val="tx1"/>
                </a:solidFill>
              </a:rPr>
              <a:t>Anbieter</a:t>
            </a:r>
            <a:r>
              <a:rPr lang="en-US" dirty="0">
                <a:solidFill>
                  <a:schemeClr val="tx1"/>
                </a:solidFill>
              </a:rPr>
              <a:t> </a:t>
            </a:r>
            <a:r>
              <a:rPr lang="en-US" dirty="0" err="1">
                <a:solidFill>
                  <a:schemeClr val="tx1"/>
                </a:solidFill>
              </a:rPr>
              <a:t>erfolgen</a:t>
            </a:r>
            <a:r>
              <a:rPr lang="en-US" dirty="0">
                <a:solidFill>
                  <a:schemeClr val="tx1"/>
                </a:solidFill>
              </a:rPr>
              <a:t>) </a:t>
            </a:r>
          </a:p>
          <a:p>
            <a:pPr fontAlgn="base">
              <a:lnSpc>
                <a:spcPct val="100000"/>
              </a:lnSpc>
              <a:spcBef>
                <a:spcPts val="600"/>
              </a:spcBef>
              <a:buFont typeface="Wingdings" panose="05000000000000000000" pitchFamily="2" charset="2"/>
              <a:buChar char="à"/>
            </a:pPr>
            <a:r>
              <a:rPr lang="en-US" dirty="0" err="1">
                <a:solidFill>
                  <a:schemeClr val="tx1"/>
                </a:solidFill>
              </a:rPr>
              <a:t>Negativemissionen</a:t>
            </a:r>
            <a:r>
              <a:rPr lang="en-US" dirty="0">
                <a:solidFill>
                  <a:schemeClr val="tx1"/>
                </a:solidFill>
              </a:rPr>
              <a:t> </a:t>
            </a:r>
            <a:r>
              <a:rPr lang="en-US" dirty="0" err="1">
                <a:solidFill>
                  <a:schemeClr val="tx1"/>
                </a:solidFill>
              </a:rPr>
              <a:t>durch</a:t>
            </a:r>
            <a:r>
              <a:rPr lang="en-US" dirty="0">
                <a:solidFill>
                  <a:schemeClr val="tx1"/>
                </a:solidFill>
              </a:rPr>
              <a:t> </a:t>
            </a:r>
            <a:r>
              <a:rPr lang="en-US" dirty="0" err="1">
                <a:solidFill>
                  <a:schemeClr val="tx1"/>
                </a:solidFill>
              </a:rPr>
              <a:t>Kohlentsoffbindung</a:t>
            </a:r>
            <a:r>
              <a:rPr lang="en-US" dirty="0">
                <a:solidFill>
                  <a:schemeClr val="tx1"/>
                </a:solidFill>
              </a:rPr>
              <a:t> </a:t>
            </a:r>
            <a:r>
              <a:rPr lang="en-US" dirty="0" err="1">
                <a:solidFill>
                  <a:schemeClr val="tx1"/>
                </a:solidFill>
              </a:rPr>
              <a:t>im</a:t>
            </a:r>
            <a:r>
              <a:rPr lang="en-US" dirty="0">
                <a:solidFill>
                  <a:schemeClr val="tx1"/>
                </a:solidFill>
              </a:rPr>
              <a:t> und </a:t>
            </a:r>
            <a:r>
              <a:rPr lang="en-US" dirty="0" err="1">
                <a:solidFill>
                  <a:schemeClr val="tx1"/>
                </a:solidFill>
              </a:rPr>
              <a:t>außerhalb</a:t>
            </a:r>
            <a:r>
              <a:rPr lang="en-US" dirty="0">
                <a:solidFill>
                  <a:schemeClr val="tx1"/>
                </a:solidFill>
              </a:rPr>
              <a:t> des </a:t>
            </a:r>
            <a:r>
              <a:rPr lang="en-US" dirty="0" err="1">
                <a:solidFill>
                  <a:schemeClr val="tx1"/>
                </a:solidFill>
              </a:rPr>
              <a:t>Stadtgebiets</a:t>
            </a:r>
            <a:endParaRPr lang="en-US" dirty="0">
              <a:solidFill>
                <a:schemeClr val="tx1"/>
              </a:solidFill>
            </a:endParaRPr>
          </a:p>
        </p:txBody>
      </p:sp>
      <p:pic>
        <p:nvPicPr>
          <p:cNvPr id="19" name="Bildplatzhalter 18">
            <a:extLst>
              <a:ext uri="{FF2B5EF4-FFF2-40B4-BE49-F238E27FC236}">
                <a16:creationId xmlns:a16="http://schemas.microsoft.com/office/drawing/2014/main" id="{A15A3A3B-6150-7117-4F67-AEF8A6E811E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577" t="497" r="7163" b="-497"/>
          <a:stretch/>
        </p:blipFill>
        <p:spPr>
          <a:xfrm>
            <a:off x="-10226" y="-21918"/>
            <a:ext cx="4978586" cy="4525963"/>
          </a:xfrm>
        </p:spPr>
      </p:pic>
      <p:sp>
        <p:nvSpPr>
          <p:cNvPr id="20" name="Textfeld 19">
            <a:extLst>
              <a:ext uri="{FF2B5EF4-FFF2-40B4-BE49-F238E27FC236}">
                <a16:creationId xmlns:a16="http://schemas.microsoft.com/office/drawing/2014/main" id="{F2584E17-0602-B8B2-C59E-5214664D1BDE}"/>
              </a:ext>
            </a:extLst>
          </p:cNvPr>
          <p:cNvSpPr txBox="1"/>
          <p:nvPr/>
        </p:nvSpPr>
        <p:spPr>
          <a:xfrm>
            <a:off x="0" y="4525963"/>
            <a:ext cx="5245100" cy="230832"/>
          </a:xfrm>
          <a:prstGeom prst="rect">
            <a:avLst/>
          </a:prstGeom>
          <a:noFill/>
        </p:spPr>
        <p:txBody>
          <a:bodyPr wrap="square" rtlCol="0">
            <a:spAutoFit/>
          </a:bodyPr>
          <a:lstStyle/>
          <a:p>
            <a:r>
              <a:rPr lang="de-DE" sz="900" dirty="0"/>
              <a:t>"</a:t>
            </a:r>
            <a:r>
              <a:rPr lang="de-DE" sz="900" dirty="0">
                <a:hlinkClick r:id="rId5" tooltip="https://www.flickr.com/photos/foto_db/13748662095/"/>
              </a:rPr>
              <a:t>Dieses Foto</a:t>
            </a:r>
            <a:r>
              <a:rPr lang="de-DE" sz="900" dirty="0"/>
              <a:t>" von Unbekannter Autor ist lizenziert gemäß </a:t>
            </a:r>
            <a:r>
              <a:rPr lang="de-DE" sz="900" dirty="0">
                <a:hlinkClick r:id="rId6" tooltip="https://creativecommons.org/licenses/by/3.0/"/>
              </a:rPr>
              <a:t>CC BY</a:t>
            </a:r>
            <a:endParaRPr lang="de-DE" sz="900" dirty="0"/>
          </a:p>
        </p:txBody>
      </p:sp>
      <p:sp>
        <p:nvSpPr>
          <p:cNvPr id="3" name="Textfeld 2">
            <a:extLst>
              <a:ext uri="{FF2B5EF4-FFF2-40B4-BE49-F238E27FC236}">
                <a16:creationId xmlns:a16="http://schemas.microsoft.com/office/drawing/2014/main" id="{5CBA6030-10B5-28F1-6F60-E6DC10C0BF1B}"/>
              </a:ext>
            </a:extLst>
          </p:cNvPr>
          <p:cNvSpPr txBox="1"/>
          <p:nvPr/>
        </p:nvSpPr>
        <p:spPr>
          <a:xfrm>
            <a:off x="1816221" y="1428690"/>
            <a:ext cx="736868" cy="400110"/>
          </a:xfrm>
          <a:prstGeom prst="rect">
            <a:avLst/>
          </a:prstGeom>
          <a:noFill/>
        </p:spPr>
        <p:txBody>
          <a:bodyPr wrap="none" rtlCol="0">
            <a:spAutoFit/>
          </a:bodyPr>
          <a:lstStyle/>
          <a:p>
            <a:r>
              <a:rPr lang="de-DE" sz="2000" b="1" dirty="0"/>
              <a:t>So JA</a:t>
            </a:r>
          </a:p>
        </p:txBody>
      </p:sp>
      <p:sp>
        <p:nvSpPr>
          <p:cNvPr id="8" name="Textfeld 7">
            <a:extLst>
              <a:ext uri="{FF2B5EF4-FFF2-40B4-BE49-F238E27FC236}">
                <a16:creationId xmlns:a16="http://schemas.microsoft.com/office/drawing/2014/main" id="{F8E7B800-50CA-AAC6-52DC-7AB7DB6443C7}"/>
              </a:ext>
            </a:extLst>
          </p:cNvPr>
          <p:cNvSpPr txBox="1"/>
          <p:nvPr/>
        </p:nvSpPr>
        <p:spPr>
          <a:xfrm>
            <a:off x="1600200" y="2495550"/>
            <a:ext cx="1168910" cy="400110"/>
          </a:xfrm>
          <a:prstGeom prst="rect">
            <a:avLst/>
          </a:prstGeom>
          <a:noFill/>
        </p:spPr>
        <p:txBody>
          <a:bodyPr wrap="none" rtlCol="0">
            <a:spAutoFit/>
          </a:bodyPr>
          <a:lstStyle/>
          <a:p>
            <a:r>
              <a:rPr lang="de-DE" sz="2000" b="1" dirty="0"/>
              <a:t>So NICHT!</a:t>
            </a:r>
          </a:p>
        </p:txBody>
      </p:sp>
      <p:grpSp>
        <p:nvGrpSpPr>
          <p:cNvPr id="23" name="Gruppieren 22">
            <a:extLst>
              <a:ext uri="{FF2B5EF4-FFF2-40B4-BE49-F238E27FC236}">
                <a16:creationId xmlns:a16="http://schemas.microsoft.com/office/drawing/2014/main" id="{EA2866B7-7D83-E7EA-8719-3988416F11FC}"/>
              </a:ext>
            </a:extLst>
          </p:cNvPr>
          <p:cNvGrpSpPr/>
          <p:nvPr/>
        </p:nvGrpSpPr>
        <p:grpSpPr>
          <a:xfrm>
            <a:off x="5245100" y="762000"/>
            <a:ext cx="6602372" cy="5257799"/>
            <a:chOff x="5245100" y="533400"/>
            <a:chExt cx="6602372" cy="5257799"/>
          </a:xfrm>
        </p:grpSpPr>
        <p:sp>
          <p:nvSpPr>
            <p:cNvPr id="18" name="Rechteck: abgerundete Ecken 17">
              <a:extLst>
                <a:ext uri="{FF2B5EF4-FFF2-40B4-BE49-F238E27FC236}">
                  <a16:creationId xmlns:a16="http://schemas.microsoft.com/office/drawing/2014/main" id="{FF60306E-F76F-91AE-83A6-1CB6C752D5D9}"/>
                </a:ext>
              </a:extLst>
            </p:cNvPr>
            <p:cNvSpPr/>
            <p:nvPr/>
          </p:nvSpPr>
          <p:spPr>
            <a:xfrm>
              <a:off x="5245100" y="2918758"/>
              <a:ext cx="6261100" cy="2872441"/>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de-DE">
                <a:solidFill>
                  <a:schemeClr val="tx1"/>
                </a:solidFill>
              </a:endParaRPr>
            </a:p>
          </p:txBody>
        </p:sp>
        <p:sp>
          <p:nvSpPr>
            <p:cNvPr id="17" name="Rechteck: abgerundete Ecken 16">
              <a:extLst>
                <a:ext uri="{FF2B5EF4-FFF2-40B4-BE49-F238E27FC236}">
                  <a16:creationId xmlns:a16="http://schemas.microsoft.com/office/drawing/2014/main" id="{8648347F-EACC-2600-BAA7-124325891A5D}"/>
                </a:ext>
              </a:extLst>
            </p:cNvPr>
            <p:cNvSpPr/>
            <p:nvPr/>
          </p:nvSpPr>
          <p:spPr>
            <a:xfrm>
              <a:off x="5245100" y="533400"/>
              <a:ext cx="6261100" cy="2245149"/>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de-DE">
                <a:solidFill>
                  <a:schemeClr val="tx1"/>
                </a:solidFill>
              </a:endParaRPr>
            </a:p>
          </p:txBody>
        </p:sp>
        <p:sp>
          <p:nvSpPr>
            <p:cNvPr id="21" name="Textfeld 20">
              <a:extLst>
                <a:ext uri="{FF2B5EF4-FFF2-40B4-BE49-F238E27FC236}">
                  <a16:creationId xmlns:a16="http://schemas.microsoft.com/office/drawing/2014/main" id="{00747CC0-3F26-634F-6939-C1A2B5E196C2}"/>
                </a:ext>
              </a:extLst>
            </p:cNvPr>
            <p:cNvSpPr txBox="1"/>
            <p:nvPr/>
          </p:nvSpPr>
          <p:spPr>
            <a:xfrm rot="16200000">
              <a:off x="10788936" y="1368327"/>
              <a:ext cx="1734386" cy="369332"/>
            </a:xfrm>
            <a:prstGeom prst="rect">
              <a:avLst/>
            </a:prstGeom>
            <a:noFill/>
          </p:spPr>
          <p:txBody>
            <a:bodyPr wrap="none" rtlCol="0">
              <a:spAutoFit/>
            </a:bodyPr>
            <a:lstStyle/>
            <a:p>
              <a:r>
                <a:rPr lang="de-DE" dirty="0"/>
                <a:t>Reduktion (80%)</a:t>
              </a:r>
            </a:p>
          </p:txBody>
        </p:sp>
        <p:sp>
          <p:nvSpPr>
            <p:cNvPr id="22" name="Textfeld 21">
              <a:extLst>
                <a:ext uri="{FF2B5EF4-FFF2-40B4-BE49-F238E27FC236}">
                  <a16:creationId xmlns:a16="http://schemas.microsoft.com/office/drawing/2014/main" id="{8145C1EB-E3DB-9B9A-FF0A-8C27DCA3BF9F}"/>
                </a:ext>
              </a:extLst>
            </p:cNvPr>
            <p:cNvSpPr txBox="1"/>
            <p:nvPr/>
          </p:nvSpPr>
          <p:spPr>
            <a:xfrm rot="16200000">
              <a:off x="10597386" y="4233554"/>
              <a:ext cx="2130840" cy="369332"/>
            </a:xfrm>
            <a:prstGeom prst="rect">
              <a:avLst/>
            </a:prstGeom>
            <a:noFill/>
          </p:spPr>
          <p:txBody>
            <a:bodyPr wrap="none" rtlCol="0">
              <a:spAutoFit/>
            </a:bodyPr>
            <a:lstStyle/>
            <a:p>
              <a:r>
                <a:rPr lang="de-DE" dirty="0"/>
                <a:t>Kompensation (20%)</a:t>
              </a:r>
            </a:p>
          </p:txBody>
        </p:sp>
      </p:grpSp>
      <p:grpSp>
        <p:nvGrpSpPr>
          <p:cNvPr id="11" name="Gruppieren 10">
            <a:extLst>
              <a:ext uri="{FF2B5EF4-FFF2-40B4-BE49-F238E27FC236}">
                <a16:creationId xmlns:a16="http://schemas.microsoft.com/office/drawing/2014/main" id="{6BB77669-776D-A38D-0391-5CB6EEB7346D}"/>
              </a:ext>
            </a:extLst>
          </p:cNvPr>
          <p:cNvGrpSpPr/>
          <p:nvPr/>
        </p:nvGrpSpPr>
        <p:grpSpPr>
          <a:xfrm>
            <a:off x="5293860" y="838201"/>
            <a:ext cx="878340" cy="5131571"/>
            <a:chOff x="5245099" y="609601"/>
            <a:chExt cx="878340" cy="5377045"/>
          </a:xfrm>
        </p:grpSpPr>
        <p:grpSp>
          <p:nvGrpSpPr>
            <p:cNvPr id="16" name="Gruppieren 15">
              <a:extLst>
                <a:ext uri="{FF2B5EF4-FFF2-40B4-BE49-F238E27FC236}">
                  <a16:creationId xmlns:a16="http://schemas.microsoft.com/office/drawing/2014/main" id="{532B62EF-06C2-D6D4-F8C3-4E7D45F8225B}"/>
                </a:ext>
              </a:extLst>
            </p:cNvPr>
            <p:cNvGrpSpPr/>
            <p:nvPr/>
          </p:nvGrpSpPr>
          <p:grpSpPr>
            <a:xfrm>
              <a:off x="5245099" y="609601"/>
              <a:ext cx="878340" cy="5096415"/>
              <a:chOff x="5336358" y="609601"/>
              <a:chExt cx="685800" cy="5096415"/>
            </a:xfrm>
          </p:grpSpPr>
          <p:sp>
            <p:nvSpPr>
              <p:cNvPr id="10" name="Gleichschenkliges Dreieck 9">
                <a:extLst>
                  <a:ext uri="{FF2B5EF4-FFF2-40B4-BE49-F238E27FC236}">
                    <a16:creationId xmlns:a16="http://schemas.microsoft.com/office/drawing/2014/main" id="{BE7804C5-136C-C044-6003-CB15099B7707}"/>
                  </a:ext>
                </a:extLst>
              </p:cNvPr>
              <p:cNvSpPr/>
              <p:nvPr/>
            </p:nvSpPr>
            <p:spPr>
              <a:xfrm>
                <a:off x="5336358" y="609601"/>
                <a:ext cx="685800" cy="5096415"/>
              </a:xfrm>
              <a:prstGeom prst="triangle">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solidFill>
                    <a:schemeClr val="tx1"/>
                  </a:solidFill>
                </a:endParaRPr>
              </a:p>
            </p:txBody>
          </p:sp>
          <p:sp>
            <p:nvSpPr>
              <p:cNvPr id="12" name="Ellipse 11">
                <a:extLst>
                  <a:ext uri="{FF2B5EF4-FFF2-40B4-BE49-F238E27FC236}">
                    <a16:creationId xmlns:a16="http://schemas.microsoft.com/office/drawing/2014/main" id="{32023695-F583-E84B-577B-7F07E8876812}"/>
                  </a:ext>
                </a:extLst>
              </p:cNvPr>
              <p:cNvSpPr/>
              <p:nvPr/>
            </p:nvSpPr>
            <p:spPr>
              <a:xfrm>
                <a:off x="5494291" y="728982"/>
                <a:ext cx="381000" cy="381000"/>
              </a:xfrm>
              <a:prstGeom prst="ellipse">
                <a:avLst/>
              </a:prstGeom>
              <a:solidFill>
                <a:srgbClr val="FFCC33"/>
              </a:solidFill>
              <a:ln w="31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1</a:t>
                </a:r>
              </a:p>
            </p:txBody>
          </p:sp>
          <p:sp>
            <p:nvSpPr>
              <p:cNvPr id="13" name="Ellipse 12">
                <a:extLst>
                  <a:ext uri="{FF2B5EF4-FFF2-40B4-BE49-F238E27FC236}">
                    <a16:creationId xmlns:a16="http://schemas.microsoft.com/office/drawing/2014/main" id="{F5F50E6E-E938-1C4B-3FAF-6194D71105F8}"/>
                  </a:ext>
                </a:extLst>
              </p:cNvPr>
              <p:cNvSpPr/>
              <p:nvPr/>
            </p:nvSpPr>
            <p:spPr>
              <a:xfrm>
                <a:off x="5494291" y="1887122"/>
                <a:ext cx="381000" cy="381000"/>
              </a:xfrm>
              <a:prstGeom prst="ellipse">
                <a:avLst/>
              </a:prstGeom>
              <a:solidFill>
                <a:srgbClr val="FFCC33"/>
              </a:solidFill>
              <a:ln w="31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2</a:t>
                </a:r>
              </a:p>
            </p:txBody>
          </p:sp>
          <p:sp>
            <p:nvSpPr>
              <p:cNvPr id="14" name="Ellipse 13">
                <a:extLst>
                  <a:ext uri="{FF2B5EF4-FFF2-40B4-BE49-F238E27FC236}">
                    <a16:creationId xmlns:a16="http://schemas.microsoft.com/office/drawing/2014/main" id="{7905FCC5-C2EF-6CE7-F598-CCEDBF891B80}"/>
                  </a:ext>
                </a:extLst>
              </p:cNvPr>
              <p:cNvSpPr/>
              <p:nvPr/>
            </p:nvSpPr>
            <p:spPr>
              <a:xfrm>
                <a:off x="5475241" y="3331973"/>
                <a:ext cx="381000" cy="381000"/>
              </a:xfrm>
              <a:prstGeom prst="ellipse">
                <a:avLst/>
              </a:prstGeom>
              <a:solidFill>
                <a:srgbClr val="FFCC33"/>
              </a:solidFill>
              <a:ln w="31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3</a:t>
                </a:r>
              </a:p>
            </p:txBody>
          </p:sp>
          <p:sp>
            <p:nvSpPr>
              <p:cNvPr id="15" name="Ellipse 14">
                <a:extLst>
                  <a:ext uri="{FF2B5EF4-FFF2-40B4-BE49-F238E27FC236}">
                    <a16:creationId xmlns:a16="http://schemas.microsoft.com/office/drawing/2014/main" id="{73B67798-2EA4-4A98-D298-5BA791F6B588}"/>
                  </a:ext>
                </a:extLst>
              </p:cNvPr>
              <p:cNvSpPr/>
              <p:nvPr/>
            </p:nvSpPr>
            <p:spPr>
              <a:xfrm>
                <a:off x="5494291" y="4681701"/>
                <a:ext cx="381000" cy="381000"/>
              </a:xfrm>
              <a:prstGeom prst="ellipse">
                <a:avLst/>
              </a:prstGeom>
              <a:solidFill>
                <a:srgbClr val="FFCC33"/>
              </a:solidFill>
              <a:ln w="3175">
                <a:solidFill>
                  <a:schemeClr val="tx1">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4</a:t>
                </a:r>
              </a:p>
            </p:txBody>
          </p:sp>
        </p:grpSp>
        <p:sp>
          <p:nvSpPr>
            <p:cNvPr id="9" name="Textfeld 8">
              <a:extLst>
                <a:ext uri="{FF2B5EF4-FFF2-40B4-BE49-F238E27FC236}">
                  <a16:creationId xmlns:a16="http://schemas.microsoft.com/office/drawing/2014/main" id="{77F2BBC1-2DC2-6D27-BF17-11A45003611F}"/>
                </a:ext>
              </a:extLst>
            </p:cNvPr>
            <p:cNvSpPr txBox="1"/>
            <p:nvPr/>
          </p:nvSpPr>
          <p:spPr>
            <a:xfrm>
              <a:off x="5245099" y="5664146"/>
              <a:ext cx="878340" cy="322500"/>
            </a:xfrm>
            <a:prstGeom prst="rect">
              <a:avLst/>
            </a:prstGeom>
            <a:solidFill>
              <a:srgbClr val="F8C3B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de-DE" sz="1400" b="1" dirty="0">
                  <a:solidFill>
                    <a:schemeClr val="tx1"/>
                  </a:solidFill>
                </a:rPr>
                <a:t>Aufwand</a:t>
              </a:r>
            </a:p>
          </p:txBody>
        </p:sp>
      </p:grpSp>
      <p:sp>
        <p:nvSpPr>
          <p:cNvPr id="24" name="Fußzeilenplatzhalter 3">
            <a:extLst>
              <a:ext uri="{FF2B5EF4-FFF2-40B4-BE49-F238E27FC236}">
                <a16:creationId xmlns:a16="http://schemas.microsoft.com/office/drawing/2014/main" id="{11B3CD56-3292-467D-B344-93742DA5367B}"/>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25" name="Datumsplatzhalter 5">
            <a:extLst>
              <a:ext uri="{FF2B5EF4-FFF2-40B4-BE49-F238E27FC236}">
                <a16:creationId xmlns:a16="http://schemas.microsoft.com/office/drawing/2014/main" id="{60C9554C-30C6-9EFB-043F-B72184C9CBB9}"/>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26" name="Foliennummernplatzhalter 6">
            <a:extLst>
              <a:ext uri="{FF2B5EF4-FFF2-40B4-BE49-F238E27FC236}">
                <a16:creationId xmlns:a16="http://schemas.microsoft.com/office/drawing/2014/main" id="{D0291D42-7487-5FAD-093D-05D0A22757B2}"/>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11</a:t>
            </a:fld>
            <a:endParaRPr lang="en-US" dirty="0"/>
          </a:p>
        </p:txBody>
      </p:sp>
      <p:sp>
        <p:nvSpPr>
          <p:cNvPr id="2" name="Title 1">
            <a:extLst>
              <a:ext uri="{FF2B5EF4-FFF2-40B4-BE49-F238E27FC236}">
                <a16:creationId xmlns:a16="http://schemas.microsoft.com/office/drawing/2014/main" id="{7435A1D1-EC72-C8C0-AB58-D6F4F541DF50}"/>
              </a:ext>
            </a:extLst>
          </p:cNvPr>
          <p:cNvSpPr>
            <a:spLocks noGrp="1"/>
          </p:cNvSpPr>
          <p:nvPr>
            <p:ph type="title"/>
          </p:nvPr>
        </p:nvSpPr>
        <p:spPr>
          <a:xfrm>
            <a:off x="3269232" y="-36721"/>
            <a:ext cx="8922768" cy="767649"/>
          </a:xfrm>
          <a:solidFill>
            <a:schemeClr val="bg1"/>
          </a:solidFill>
        </p:spPr>
        <p:txBody>
          <a:bodyPr anchor="t">
            <a:noAutofit/>
          </a:bodyPr>
          <a:lstStyle/>
          <a:p>
            <a:r>
              <a:rPr lang="en-US" dirty="0" err="1"/>
              <a:t>Eingeführte</a:t>
            </a:r>
            <a:r>
              <a:rPr lang="en-US" dirty="0"/>
              <a:t> </a:t>
            </a:r>
            <a:r>
              <a:rPr lang="en-US" dirty="0" err="1"/>
              <a:t>Klimaschutzwege</a:t>
            </a:r>
            <a:r>
              <a:rPr lang="en-US" dirty="0"/>
              <a:t>  und </a:t>
            </a:r>
            <a:r>
              <a:rPr lang="en-US" dirty="0" err="1"/>
              <a:t>ihre</a:t>
            </a:r>
            <a:r>
              <a:rPr lang="en-US" dirty="0"/>
              <a:t> </a:t>
            </a:r>
            <a:r>
              <a:rPr lang="en-US" dirty="0" err="1"/>
              <a:t>Benennung</a:t>
            </a:r>
            <a:endParaRPr lang="en-US" dirty="0"/>
          </a:p>
        </p:txBody>
      </p:sp>
    </p:spTree>
    <p:extLst>
      <p:ext uri="{BB962C8B-B14F-4D97-AF65-F5344CB8AC3E}">
        <p14:creationId xmlns:p14="http://schemas.microsoft.com/office/powerpoint/2010/main" val="13629911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1000"/>
                                        <p:tgtEl>
                                          <p:spTgt spid="4">
                                            <p:txEl>
                                              <p:pRg st="2" end="2"/>
                                            </p:txEl>
                                          </p:spTgt>
                                        </p:tgtEl>
                                      </p:cBhvr>
                                    </p:animEffect>
                                    <p:anim calcmode="lin" valueType="num">
                                      <p:cBhvr>
                                        <p:cTn id="27"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Effect transition="in" filter="fade">
                                      <p:cBhvr>
                                        <p:cTn id="31" dur="1000"/>
                                        <p:tgtEl>
                                          <p:spTgt spid="4">
                                            <p:txEl>
                                              <p:pRg st="3" end="3"/>
                                            </p:txEl>
                                          </p:spTgt>
                                        </p:tgtEl>
                                      </p:cBhvr>
                                    </p:animEffect>
                                    <p:anim calcmode="lin" valueType="num">
                                      <p:cBhvr>
                                        <p:cTn id="32"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
                                            <p:txEl>
                                              <p:pRg st="5" end="5"/>
                                            </p:txEl>
                                          </p:spTgt>
                                        </p:tgtEl>
                                        <p:attrNameLst>
                                          <p:attrName>style.visibility</p:attrName>
                                        </p:attrNameLst>
                                      </p:cBhvr>
                                      <p:to>
                                        <p:strVal val="visible"/>
                                      </p:to>
                                    </p:set>
                                    <p:animEffect transition="in" filter="fade">
                                      <p:cBhvr>
                                        <p:cTn id="38" dur="1000"/>
                                        <p:tgtEl>
                                          <p:spTgt spid="4">
                                            <p:txEl>
                                              <p:pRg st="5" end="5"/>
                                            </p:txEl>
                                          </p:spTgt>
                                        </p:tgtEl>
                                      </p:cBhvr>
                                    </p:animEffect>
                                    <p:anim calcmode="lin" valueType="num">
                                      <p:cBhvr>
                                        <p:cTn id="39"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4">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Effect transition="in" filter="fade">
                                      <p:cBhvr>
                                        <p:cTn id="43" dur="1000"/>
                                        <p:tgtEl>
                                          <p:spTgt spid="4">
                                            <p:txEl>
                                              <p:pRg st="6" end="6"/>
                                            </p:txEl>
                                          </p:spTgt>
                                        </p:tgtEl>
                                      </p:cBhvr>
                                    </p:animEffect>
                                    <p:anim calcmode="lin" valueType="num">
                                      <p:cBhvr>
                                        <p:cTn id="44"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
                                            <p:txEl>
                                              <p:pRg st="7" end="7"/>
                                            </p:txEl>
                                          </p:spTgt>
                                        </p:tgtEl>
                                        <p:attrNameLst>
                                          <p:attrName>style.visibility</p:attrName>
                                        </p:attrNameLst>
                                      </p:cBhvr>
                                      <p:to>
                                        <p:strVal val="visible"/>
                                      </p:to>
                                    </p:set>
                                    <p:animEffect transition="in" filter="fade">
                                      <p:cBhvr>
                                        <p:cTn id="50" dur="1000"/>
                                        <p:tgtEl>
                                          <p:spTgt spid="4">
                                            <p:txEl>
                                              <p:pRg st="7" end="7"/>
                                            </p:txEl>
                                          </p:spTgt>
                                        </p:tgtEl>
                                      </p:cBhvr>
                                    </p:animEffect>
                                    <p:anim calcmode="lin" valueType="num">
                                      <p:cBhvr>
                                        <p:cTn id="5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4">
                                            <p:txEl>
                                              <p:pRg st="7" end="7"/>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Effect transition="in" filter="fade">
                                      <p:cBhvr>
                                        <p:cTn id="55" dur="1000"/>
                                        <p:tgtEl>
                                          <p:spTgt spid="4">
                                            <p:txEl>
                                              <p:pRg st="8" end="8"/>
                                            </p:txEl>
                                          </p:spTgt>
                                        </p:tgtEl>
                                      </p:cBhvr>
                                    </p:animEffect>
                                    <p:anim calcmode="lin" valueType="num">
                                      <p:cBhvr>
                                        <p:cTn id="56"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23"/>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nodeType="clickEffect">
                                  <p:stCondLst>
                                    <p:cond delay="0"/>
                                  </p:stCondLst>
                                  <p:childTnLst>
                                    <p:set>
                                      <p:cBhvr>
                                        <p:cTn id="65"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CB1E12-E76E-AD67-4CD6-A135A7257F5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2E03DEA-447A-AAFE-8C84-F4DB28B65EE2}"/>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752954"/>
            <a:ext cx="6345284" cy="5038245"/>
          </a:xfrm>
        </p:spPr>
        <p:txBody>
          <a:bodyPr>
            <a:normAutofit/>
          </a:bodyPr>
          <a:lstStyle/>
          <a:p>
            <a:pPr>
              <a:lnSpc>
                <a:spcPct val="100000"/>
              </a:lnSpc>
              <a:spcBef>
                <a:spcPts val="600"/>
              </a:spcBef>
            </a:pPr>
            <a:r>
              <a:rPr lang="en-US" sz="1600" dirty="0" err="1">
                <a:solidFill>
                  <a:schemeClr val="tx1"/>
                </a:solidFill>
              </a:rPr>
              <a:t>Meist</a:t>
            </a:r>
            <a:r>
              <a:rPr lang="en-US" sz="1600" dirty="0">
                <a:solidFill>
                  <a:schemeClr val="tx1"/>
                </a:solidFill>
              </a:rPr>
              <a:t> </a:t>
            </a:r>
            <a:r>
              <a:rPr lang="en-US" sz="1600" dirty="0" err="1">
                <a:solidFill>
                  <a:schemeClr val="tx1"/>
                </a:solidFill>
              </a:rPr>
              <a:t>sind</a:t>
            </a:r>
            <a:r>
              <a:rPr lang="en-US" sz="1600" dirty="0">
                <a:solidFill>
                  <a:schemeClr val="tx1"/>
                </a:solidFill>
              </a:rPr>
              <a:t> </a:t>
            </a:r>
            <a:r>
              <a:rPr lang="en-US" sz="1600" dirty="0" err="1">
                <a:solidFill>
                  <a:schemeClr val="tx1"/>
                </a:solidFill>
              </a:rPr>
              <a:t>damit</a:t>
            </a:r>
            <a:r>
              <a:rPr lang="en-US" sz="1600" dirty="0">
                <a:solidFill>
                  <a:schemeClr val="tx1"/>
                </a:solidFill>
              </a:rPr>
              <a:t> Nature Based Solution (NBS) </a:t>
            </a:r>
            <a:r>
              <a:rPr lang="en-US" sz="1600" dirty="0" err="1">
                <a:solidFill>
                  <a:schemeClr val="tx1"/>
                </a:solidFill>
              </a:rPr>
              <a:t>gemeint</a:t>
            </a:r>
            <a:r>
              <a:rPr lang="en-US" sz="1600" dirty="0">
                <a:solidFill>
                  <a:schemeClr val="tx1"/>
                </a:solidFill>
              </a:rPr>
              <a:t>; auf </a:t>
            </a:r>
            <a:r>
              <a:rPr lang="en-US" sz="1600" dirty="0" err="1">
                <a:solidFill>
                  <a:schemeClr val="tx1"/>
                </a:solidFill>
              </a:rPr>
              <a:t>Bundesebene</a:t>
            </a:r>
            <a:r>
              <a:rPr lang="en-US" sz="1600" dirty="0">
                <a:solidFill>
                  <a:schemeClr val="tx1"/>
                </a:solidFill>
              </a:rPr>
              <a:t> </a:t>
            </a:r>
            <a:r>
              <a:rPr lang="en-US" sz="1600" dirty="0" err="1">
                <a:solidFill>
                  <a:schemeClr val="tx1"/>
                </a:solidFill>
              </a:rPr>
              <a:t>im</a:t>
            </a:r>
            <a:r>
              <a:rPr lang="en-US" sz="1600" dirty="0">
                <a:solidFill>
                  <a:schemeClr val="tx1"/>
                </a:solidFill>
              </a:rPr>
              <a:t> LULUFC Sektor </a:t>
            </a:r>
            <a:r>
              <a:rPr lang="en-US" sz="1600" dirty="0" err="1">
                <a:solidFill>
                  <a:schemeClr val="tx1"/>
                </a:solidFill>
              </a:rPr>
              <a:t>bilanziert</a:t>
            </a:r>
            <a:r>
              <a:rPr lang="en-US" sz="1600" dirty="0">
                <a:solidFill>
                  <a:schemeClr val="tx1"/>
                </a:solidFill>
              </a:rPr>
              <a:t>, 2030 </a:t>
            </a:r>
            <a:r>
              <a:rPr lang="en-US" sz="1600" dirty="0" err="1">
                <a:solidFill>
                  <a:schemeClr val="tx1"/>
                </a:solidFill>
              </a:rPr>
              <a:t>große</a:t>
            </a:r>
            <a:r>
              <a:rPr lang="en-US" sz="1600" dirty="0">
                <a:solidFill>
                  <a:schemeClr val="tx1"/>
                </a:solidFill>
              </a:rPr>
              <a:t> </a:t>
            </a:r>
            <a:r>
              <a:rPr lang="en-US" sz="1600" dirty="0" err="1">
                <a:solidFill>
                  <a:schemeClr val="tx1"/>
                </a:solidFill>
              </a:rPr>
              <a:t>Ziellücke</a:t>
            </a:r>
            <a:r>
              <a:rPr lang="en-US" sz="1600" dirty="0">
                <a:solidFill>
                  <a:schemeClr val="tx1"/>
                </a:solidFill>
              </a:rPr>
              <a:t> (s. Abb.)</a:t>
            </a:r>
          </a:p>
          <a:p>
            <a:pPr>
              <a:lnSpc>
                <a:spcPct val="100000"/>
              </a:lnSpc>
              <a:spcBef>
                <a:spcPts val="600"/>
              </a:spcBef>
            </a:pPr>
            <a:r>
              <a:rPr lang="en-US" sz="1600" dirty="0" err="1">
                <a:solidFill>
                  <a:schemeClr val="tx1"/>
                </a:solidFill>
              </a:rPr>
              <a:t>Keine</a:t>
            </a:r>
            <a:r>
              <a:rPr lang="en-US" sz="1600" dirty="0">
                <a:solidFill>
                  <a:schemeClr val="tx1"/>
                </a:solidFill>
              </a:rPr>
              <a:t> </a:t>
            </a:r>
            <a:r>
              <a:rPr lang="en-US" sz="1600" dirty="0" err="1">
                <a:solidFill>
                  <a:schemeClr val="tx1"/>
                </a:solidFill>
              </a:rPr>
              <a:t>Berücksichtigung</a:t>
            </a:r>
            <a:r>
              <a:rPr lang="en-US" sz="1600" dirty="0">
                <a:solidFill>
                  <a:schemeClr val="tx1"/>
                </a:solidFill>
              </a:rPr>
              <a:t> LULUFC in der </a:t>
            </a:r>
            <a:r>
              <a:rPr lang="en-US" sz="1600" dirty="0" err="1">
                <a:solidFill>
                  <a:schemeClr val="tx1"/>
                </a:solidFill>
              </a:rPr>
              <a:t>kommunalen</a:t>
            </a:r>
            <a:r>
              <a:rPr lang="en-US" sz="1600" dirty="0">
                <a:solidFill>
                  <a:schemeClr val="tx1"/>
                </a:solidFill>
              </a:rPr>
              <a:t> BISKO-</a:t>
            </a:r>
            <a:r>
              <a:rPr lang="en-US" sz="1600" dirty="0" err="1">
                <a:solidFill>
                  <a:schemeClr val="tx1"/>
                </a:solidFill>
              </a:rPr>
              <a:t>Bilanz</a:t>
            </a:r>
            <a:endParaRPr lang="en-US" sz="1600" dirty="0">
              <a:solidFill>
                <a:schemeClr val="tx1"/>
              </a:solidFill>
            </a:endParaRPr>
          </a:p>
          <a:p>
            <a:pPr>
              <a:lnSpc>
                <a:spcPct val="100000"/>
              </a:lnSpc>
              <a:spcBef>
                <a:spcPts val="600"/>
              </a:spcBef>
            </a:pPr>
            <a:r>
              <a:rPr lang="de-DE" sz="1600" b="1" dirty="0">
                <a:solidFill>
                  <a:schemeClr val="tx1"/>
                </a:solidFill>
              </a:rPr>
              <a:t>negative Emissionen = CO₂-Sequestrierung</a:t>
            </a:r>
            <a:r>
              <a:rPr lang="de-DE" sz="1600" dirty="0">
                <a:solidFill>
                  <a:schemeClr val="tx1"/>
                </a:solidFill>
              </a:rPr>
              <a:t>, Wirkung erst langfristig quantifizierbar</a:t>
            </a:r>
          </a:p>
          <a:p>
            <a:pPr>
              <a:lnSpc>
                <a:spcPct val="100000"/>
              </a:lnSpc>
              <a:spcBef>
                <a:spcPts val="600"/>
              </a:spcBef>
            </a:pPr>
            <a:r>
              <a:rPr lang="de-DE" sz="1600" dirty="0">
                <a:solidFill>
                  <a:schemeClr val="tx1"/>
                </a:solidFill>
              </a:rPr>
              <a:t>Begrenztes Skalierungspotenzial von NBS als Senke auf kommunaler Ebene. Die C-</a:t>
            </a:r>
            <a:r>
              <a:rPr lang="de-DE" sz="1600" b="1" dirty="0">
                <a:solidFill>
                  <a:schemeClr val="tx1"/>
                </a:solidFill>
              </a:rPr>
              <a:t>Senken müssen langfristig erhalten </a:t>
            </a:r>
            <a:r>
              <a:rPr lang="de-DE" sz="1600" dirty="0">
                <a:solidFill>
                  <a:schemeClr val="tx1"/>
                </a:solidFill>
              </a:rPr>
              <a:t>werden (z. B. Wälder, Humus), damit sie nicht zu C-Quellen werden. Durch Synergieeffekte, z.B. mit dem Naturschutz werden NBS kommunal umgesetzt, jedoch nicht (klima-)bilanziert</a:t>
            </a:r>
            <a:endParaRPr lang="en-US" sz="1600" b="1" dirty="0">
              <a:solidFill>
                <a:schemeClr val="tx1"/>
              </a:solidFill>
            </a:endParaRPr>
          </a:p>
          <a:p>
            <a:pPr marL="0" indent="0" fontAlgn="base">
              <a:lnSpc>
                <a:spcPct val="100000"/>
              </a:lnSpc>
              <a:spcBef>
                <a:spcPts val="600"/>
              </a:spcBef>
              <a:buNone/>
            </a:pPr>
            <a:endParaRPr lang="en-US" sz="1600" dirty="0">
              <a:solidFill>
                <a:schemeClr val="tx1"/>
              </a:solidFill>
            </a:endParaRPr>
          </a:p>
        </p:txBody>
      </p:sp>
      <p:pic>
        <p:nvPicPr>
          <p:cNvPr id="19" name="Bildplatzhalter 18">
            <a:extLst>
              <a:ext uri="{FF2B5EF4-FFF2-40B4-BE49-F238E27FC236}">
                <a16:creationId xmlns:a16="http://schemas.microsoft.com/office/drawing/2014/main" id="{A15A3A3B-6150-7117-4F67-AEF8A6E811E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577" t="497" r="7163" b="-497"/>
          <a:stretch/>
        </p:blipFill>
        <p:spPr>
          <a:xfrm>
            <a:off x="0" y="1"/>
            <a:ext cx="5029200" cy="4339664"/>
          </a:xfrm>
        </p:spPr>
      </p:pic>
      <p:sp>
        <p:nvSpPr>
          <p:cNvPr id="20" name="Textfeld 19">
            <a:extLst>
              <a:ext uri="{FF2B5EF4-FFF2-40B4-BE49-F238E27FC236}">
                <a16:creationId xmlns:a16="http://schemas.microsoft.com/office/drawing/2014/main" id="{F2584E17-0602-B8B2-C59E-5214664D1BDE}"/>
              </a:ext>
            </a:extLst>
          </p:cNvPr>
          <p:cNvSpPr txBox="1"/>
          <p:nvPr/>
        </p:nvSpPr>
        <p:spPr>
          <a:xfrm>
            <a:off x="0" y="4386608"/>
            <a:ext cx="5245100" cy="230832"/>
          </a:xfrm>
          <a:prstGeom prst="rect">
            <a:avLst/>
          </a:prstGeom>
          <a:noFill/>
        </p:spPr>
        <p:txBody>
          <a:bodyPr wrap="square" rtlCol="0">
            <a:spAutoFit/>
          </a:bodyPr>
          <a:lstStyle/>
          <a:p>
            <a:r>
              <a:rPr lang="de-DE" sz="900" dirty="0"/>
              <a:t>"</a:t>
            </a:r>
            <a:r>
              <a:rPr lang="de-DE" sz="900" dirty="0">
                <a:hlinkClick r:id="rId5" tooltip="https://www.flickr.com/photos/foto_db/13748662095/"/>
              </a:rPr>
              <a:t>Dieses Foto</a:t>
            </a:r>
            <a:r>
              <a:rPr lang="de-DE" sz="900" dirty="0"/>
              <a:t>" von Unbekannter Autor ist lizenziert gemäß </a:t>
            </a:r>
            <a:r>
              <a:rPr lang="de-DE" sz="900" dirty="0">
                <a:hlinkClick r:id="rId6" tooltip="https://creativecommons.org/licenses/by/3.0/"/>
              </a:rPr>
              <a:t>CC BY</a:t>
            </a:r>
            <a:endParaRPr lang="de-DE" sz="900" dirty="0"/>
          </a:p>
        </p:txBody>
      </p:sp>
      <p:sp>
        <p:nvSpPr>
          <p:cNvPr id="3" name="Textfeld 2">
            <a:extLst>
              <a:ext uri="{FF2B5EF4-FFF2-40B4-BE49-F238E27FC236}">
                <a16:creationId xmlns:a16="http://schemas.microsoft.com/office/drawing/2014/main" id="{5CBA6030-10B5-28F1-6F60-E6DC10C0BF1B}"/>
              </a:ext>
            </a:extLst>
          </p:cNvPr>
          <p:cNvSpPr txBox="1"/>
          <p:nvPr/>
        </p:nvSpPr>
        <p:spPr>
          <a:xfrm>
            <a:off x="2158732" y="1371600"/>
            <a:ext cx="736868" cy="400110"/>
          </a:xfrm>
          <a:prstGeom prst="rect">
            <a:avLst/>
          </a:prstGeom>
          <a:noFill/>
        </p:spPr>
        <p:txBody>
          <a:bodyPr wrap="none" rtlCol="0">
            <a:spAutoFit/>
          </a:bodyPr>
          <a:lstStyle/>
          <a:p>
            <a:r>
              <a:rPr lang="de-DE" sz="2000" b="1" dirty="0"/>
              <a:t>So JA</a:t>
            </a:r>
          </a:p>
        </p:txBody>
      </p:sp>
      <p:sp>
        <p:nvSpPr>
          <p:cNvPr id="8" name="Textfeld 7">
            <a:extLst>
              <a:ext uri="{FF2B5EF4-FFF2-40B4-BE49-F238E27FC236}">
                <a16:creationId xmlns:a16="http://schemas.microsoft.com/office/drawing/2014/main" id="{F8E7B800-50CA-AAC6-52DC-7AB7DB6443C7}"/>
              </a:ext>
            </a:extLst>
          </p:cNvPr>
          <p:cNvSpPr txBox="1"/>
          <p:nvPr/>
        </p:nvSpPr>
        <p:spPr>
          <a:xfrm>
            <a:off x="1650490" y="2438400"/>
            <a:ext cx="1168910" cy="400110"/>
          </a:xfrm>
          <a:prstGeom prst="rect">
            <a:avLst/>
          </a:prstGeom>
          <a:noFill/>
        </p:spPr>
        <p:txBody>
          <a:bodyPr wrap="none" rtlCol="0">
            <a:spAutoFit/>
          </a:bodyPr>
          <a:lstStyle/>
          <a:p>
            <a:r>
              <a:rPr lang="de-DE" sz="2000" b="1" dirty="0"/>
              <a:t>So NICHT!</a:t>
            </a:r>
          </a:p>
        </p:txBody>
      </p:sp>
      <p:pic>
        <p:nvPicPr>
          <p:cNvPr id="24" name="Grafik 23">
            <a:extLst>
              <a:ext uri="{FF2B5EF4-FFF2-40B4-BE49-F238E27FC236}">
                <a16:creationId xmlns:a16="http://schemas.microsoft.com/office/drawing/2014/main" id="{9F03DBF1-5BD1-7618-0A9F-DB8E75FD66AF}"/>
              </a:ext>
            </a:extLst>
          </p:cNvPr>
          <p:cNvPicPr>
            <a:picLocks noChangeAspect="1"/>
          </p:cNvPicPr>
          <p:nvPr/>
        </p:nvPicPr>
        <p:blipFill>
          <a:blip r:embed="rId7"/>
          <a:stretch>
            <a:fillRect/>
          </a:stretch>
        </p:blipFill>
        <p:spPr>
          <a:xfrm>
            <a:off x="5730918" y="3816457"/>
            <a:ext cx="3766170" cy="2283081"/>
          </a:xfrm>
          <a:prstGeom prst="rect">
            <a:avLst/>
          </a:prstGeom>
          <a:ln>
            <a:solidFill>
              <a:schemeClr val="tx1"/>
            </a:solidFill>
          </a:ln>
        </p:spPr>
      </p:pic>
      <p:sp>
        <p:nvSpPr>
          <p:cNvPr id="25" name="Content Placeholder 3">
            <a:extLst>
              <a:ext uri="{FF2B5EF4-FFF2-40B4-BE49-F238E27FC236}">
                <a16:creationId xmlns:a16="http://schemas.microsoft.com/office/drawing/2014/main" id="{BE4977EF-782B-1B58-30EF-72741426FECB}"/>
              </a:ext>
            </a:extLst>
          </p:cNvPr>
          <p:cNvSpPr txBox="1">
            <a:spLocks/>
          </p:cNvSpPr>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497088" y="4502024"/>
            <a:ext cx="1446310" cy="936279"/>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de-DE" b="1" dirty="0"/>
              <a:t>Bundesministerium für Umwelt, Klimaschutz, Naturschutz und nukleare Sicherheit (BMUKN) 2026: </a:t>
            </a:r>
            <a:r>
              <a:rPr lang="en-US" b="1" dirty="0" err="1"/>
              <a:t>Klimaschutzprogramm</a:t>
            </a:r>
            <a:r>
              <a:rPr lang="en-US" b="1" dirty="0"/>
              <a:t> 2026</a:t>
            </a:r>
            <a:endParaRPr lang="en-US" dirty="0"/>
          </a:p>
        </p:txBody>
      </p:sp>
      <p:sp>
        <p:nvSpPr>
          <p:cNvPr id="2" name="Title 1">
            <a:extLst>
              <a:ext uri="{FF2B5EF4-FFF2-40B4-BE49-F238E27FC236}">
                <a16:creationId xmlns:a16="http://schemas.microsoft.com/office/drawing/2014/main" id="{7435A1D1-EC72-C8C0-AB58-D6F4F541DF50}"/>
              </a:ext>
            </a:extLst>
          </p:cNvPr>
          <p:cNvSpPr>
            <a:spLocks noGrp="1"/>
          </p:cNvSpPr>
          <p:nvPr>
            <p:ph type="title"/>
          </p:nvPr>
        </p:nvSpPr>
        <p:spPr>
          <a:xfrm>
            <a:off x="4191000" y="-6792"/>
            <a:ext cx="5084716" cy="729450"/>
          </a:xfrm>
        </p:spPr>
        <p:txBody>
          <a:bodyPr anchor="t">
            <a:noAutofit/>
          </a:bodyPr>
          <a:lstStyle/>
          <a:p>
            <a:r>
              <a:rPr lang="en-US" dirty="0" err="1"/>
              <a:t>ExKurs</a:t>
            </a:r>
            <a:r>
              <a:rPr lang="en-US" dirty="0"/>
              <a:t> “</a:t>
            </a:r>
            <a:r>
              <a:rPr lang="en-US" dirty="0" err="1"/>
              <a:t>Negativemissionen</a:t>
            </a:r>
            <a:r>
              <a:rPr lang="en-US" dirty="0"/>
              <a:t>”</a:t>
            </a:r>
          </a:p>
        </p:txBody>
      </p:sp>
      <p:sp>
        <p:nvSpPr>
          <p:cNvPr id="9" name="Fußzeilenplatzhalter 3">
            <a:extLst>
              <a:ext uri="{FF2B5EF4-FFF2-40B4-BE49-F238E27FC236}">
                <a16:creationId xmlns:a16="http://schemas.microsoft.com/office/drawing/2014/main" id="{D72F290F-A280-B873-DFBF-D85892504392}"/>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10" name="Datumsplatzhalter 5">
            <a:extLst>
              <a:ext uri="{FF2B5EF4-FFF2-40B4-BE49-F238E27FC236}">
                <a16:creationId xmlns:a16="http://schemas.microsoft.com/office/drawing/2014/main" id="{25D34DEA-1814-E66F-9F5F-434A62C94D6A}"/>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11" name="Foliennummernplatzhalter 6">
            <a:extLst>
              <a:ext uri="{FF2B5EF4-FFF2-40B4-BE49-F238E27FC236}">
                <a16:creationId xmlns:a16="http://schemas.microsoft.com/office/drawing/2014/main" id="{91E50495-407D-2F75-E485-A30975B1ECA2}"/>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12</a:t>
            </a:fld>
            <a:endParaRPr lang="en-US" dirty="0"/>
          </a:p>
        </p:txBody>
      </p:sp>
    </p:spTree>
    <p:extLst>
      <p:ext uri="{BB962C8B-B14F-4D97-AF65-F5344CB8AC3E}">
        <p14:creationId xmlns:p14="http://schemas.microsoft.com/office/powerpoint/2010/main" val="3364369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animEffect transition="in" filter="fade">
                                      <p:cBhvr>
                                        <p:cTn id="35" dur="1000"/>
                                        <p:tgtEl>
                                          <p:spTgt spid="4">
                                            <p:txEl>
                                              <p:pRg st="3" end="3"/>
                                            </p:txEl>
                                          </p:spTgt>
                                        </p:tgtEl>
                                      </p:cBhvr>
                                    </p:animEffect>
                                    <p:anim calcmode="lin" valueType="num">
                                      <p:cBhvr>
                                        <p:cTn id="36"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5">
                                            <p:txEl>
                                              <p:pRg st="0" end="0"/>
                                            </p:txEl>
                                          </p:spTgt>
                                        </p:tgtEl>
                                        <p:attrNameLst>
                                          <p:attrName>style.visibility</p:attrName>
                                        </p:attrNameLst>
                                      </p:cBhvr>
                                      <p:to>
                                        <p:strVal val="visible"/>
                                      </p:to>
                                    </p:set>
                                    <p:animEffect transition="in" filter="fade">
                                      <p:cBhvr>
                                        <p:cTn id="42" dur="1000"/>
                                        <p:tgtEl>
                                          <p:spTgt spid="25">
                                            <p:txEl>
                                              <p:pRg st="0" end="0"/>
                                            </p:txEl>
                                          </p:spTgt>
                                        </p:tgtEl>
                                      </p:cBhvr>
                                    </p:animEffect>
                                    <p:anim calcmode="lin" valueType="num">
                                      <p:cBhvr>
                                        <p:cTn id="43" dur="1000" fill="hold"/>
                                        <p:tgtEl>
                                          <p:spTgt spid="25">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25">
                                            <p:txEl>
                                              <p:pRg st="0" end="0"/>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uild="allAtOnce"/>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CB1E12-E76E-AD67-4CD6-A135A7257F59}"/>
            </a:ext>
          </a:extLst>
        </p:cNvPr>
        <p:cNvGrpSpPr/>
        <p:nvPr/>
      </p:nvGrpSpPr>
      <p:grpSpPr>
        <a:xfrm>
          <a:off x="0" y="0"/>
          <a:ext cx="0" cy="0"/>
          <a:chOff x="0" y="0"/>
          <a:chExt cx="0" cy="0"/>
        </a:xfrm>
      </p:grpSpPr>
      <p:pic>
        <p:nvPicPr>
          <p:cNvPr id="11" name="Bildplatzhalter 18">
            <a:extLst>
              <a:ext uri="{FF2B5EF4-FFF2-40B4-BE49-F238E27FC236}">
                <a16:creationId xmlns:a16="http://schemas.microsoft.com/office/drawing/2014/main" id="{10479AF6-BD46-9CC1-8934-7D1AD58908E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577" t="497" r="7163" b="-497"/>
          <a:stretch/>
        </p:blipFill>
        <p:spPr>
          <a:xfrm>
            <a:off x="-10226" y="-21918"/>
            <a:ext cx="4978586" cy="4525963"/>
          </a:xfrm>
        </p:spPr>
      </p:pic>
      <p:sp>
        <p:nvSpPr>
          <p:cNvPr id="12" name="Textfeld 11">
            <a:extLst>
              <a:ext uri="{FF2B5EF4-FFF2-40B4-BE49-F238E27FC236}">
                <a16:creationId xmlns:a16="http://schemas.microsoft.com/office/drawing/2014/main" id="{A803FB03-9506-A7C0-583F-23778B27CD67}"/>
              </a:ext>
            </a:extLst>
          </p:cNvPr>
          <p:cNvSpPr txBox="1"/>
          <p:nvPr/>
        </p:nvSpPr>
        <p:spPr>
          <a:xfrm>
            <a:off x="1816221" y="1428690"/>
            <a:ext cx="736868" cy="400110"/>
          </a:xfrm>
          <a:prstGeom prst="rect">
            <a:avLst/>
          </a:prstGeom>
          <a:noFill/>
        </p:spPr>
        <p:txBody>
          <a:bodyPr wrap="none" rtlCol="0">
            <a:spAutoFit/>
          </a:bodyPr>
          <a:lstStyle/>
          <a:p>
            <a:r>
              <a:rPr lang="de-DE" sz="2000" b="1" dirty="0"/>
              <a:t>So JA</a:t>
            </a:r>
          </a:p>
        </p:txBody>
      </p:sp>
      <p:sp>
        <p:nvSpPr>
          <p:cNvPr id="13" name="Textfeld 12">
            <a:extLst>
              <a:ext uri="{FF2B5EF4-FFF2-40B4-BE49-F238E27FC236}">
                <a16:creationId xmlns:a16="http://schemas.microsoft.com/office/drawing/2014/main" id="{B6C7789D-792D-DD2E-1AC2-A689D38CC20E}"/>
              </a:ext>
            </a:extLst>
          </p:cNvPr>
          <p:cNvSpPr txBox="1"/>
          <p:nvPr/>
        </p:nvSpPr>
        <p:spPr>
          <a:xfrm>
            <a:off x="1600200" y="2495550"/>
            <a:ext cx="1168910" cy="400110"/>
          </a:xfrm>
          <a:prstGeom prst="rect">
            <a:avLst/>
          </a:prstGeom>
          <a:noFill/>
        </p:spPr>
        <p:txBody>
          <a:bodyPr wrap="none" rtlCol="0">
            <a:spAutoFit/>
          </a:bodyPr>
          <a:lstStyle/>
          <a:p>
            <a:r>
              <a:rPr lang="de-DE" sz="2000" b="1" dirty="0"/>
              <a:t>So NICHT!</a:t>
            </a:r>
          </a:p>
        </p:txBody>
      </p:sp>
      <p:sp>
        <p:nvSpPr>
          <p:cNvPr id="4" name="Content Placeholder 3">
            <a:extLst>
              <a:ext uri="{FF2B5EF4-FFF2-40B4-BE49-F238E27FC236}">
                <a16:creationId xmlns:a16="http://schemas.microsoft.com/office/drawing/2014/main" id="{E2E03DEA-447A-AAFE-8C84-F4DB28B65EE2}"/>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1628745"/>
            <a:ext cx="5735684" cy="3629055"/>
          </a:xfrm>
        </p:spPr>
        <p:txBody>
          <a:bodyPr>
            <a:normAutofit/>
          </a:bodyPr>
          <a:lstStyle/>
          <a:p>
            <a:r>
              <a:rPr lang="de-DE" dirty="0">
                <a:solidFill>
                  <a:schemeClr val="tx1"/>
                </a:solidFill>
              </a:rPr>
              <a:t>Herausforderung: Wie Transparenz herstellen?</a:t>
            </a:r>
          </a:p>
          <a:p>
            <a:pPr lvl="1"/>
            <a:r>
              <a:rPr lang="de-DE" dirty="0">
                <a:solidFill>
                  <a:schemeClr val="tx1"/>
                </a:solidFill>
              </a:rPr>
              <a:t>Zertifizierungen als notwendige Lösung, s. UWG</a:t>
            </a:r>
          </a:p>
          <a:p>
            <a:pPr lvl="1"/>
            <a:r>
              <a:rPr lang="de-DE" dirty="0">
                <a:solidFill>
                  <a:schemeClr val="tx1"/>
                </a:solidFill>
              </a:rPr>
              <a:t>Detaillierte, kommunale Klimawirkungsmessung sind aber zu aufwendig (Kosten-Nutzen-Frage)</a:t>
            </a:r>
          </a:p>
          <a:p>
            <a:pPr marL="457200" lvl="1" indent="0">
              <a:buNone/>
            </a:pPr>
            <a:endParaRPr lang="de-DE" dirty="0">
              <a:solidFill>
                <a:schemeClr val="tx1"/>
              </a:solidFill>
            </a:endParaRPr>
          </a:p>
          <a:p>
            <a:pPr lvl="1"/>
            <a:r>
              <a:rPr lang="de-DE" dirty="0">
                <a:solidFill>
                  <a:schemeClr val="tx1"/>
                </a:solidFill>
              </a:rPr>
              <a:t>(Wie) Vertrauen auch über Gemeinwohl-Orientierung aufbauen</a:t>
            </a:r>
          </a:p>
          <a:p>
            <a:pPr lvl="1"/>
            <a:r>
              <a:rPr lang="de-DE" dirty="0">
                <a:solidFill>
                  <a:schemeClr val="tx1"/>
                </a:solidFill>
              </a:rPr>
              <a:t>(Wie) Lokale Wirksamkeit sichtbar machen → stärkt Zusammengehörigkeitsgefühl und Beteiligung</a:t>
            </a:r>
            <a:endParaRPr lang="en-US" b="1" dirty="0">
              <a:solidFill>
                <a:schemeClr val="tx1"/>
              </a:solidFill>
            </a:endParaRPr>
          </a:p>
          <a:p>
            <a:pPr marL="0" indent="0" fontAlgn="base">
              <a:buNone/>
            </a:pPr>
            <a:endParaRPr lang="en-US" b="1" dirty="0">
              <a:solidFill>
                <a:schemeClr val="tx1"/>
              </a:solidFill>
            </a:endParaRPr>
          </a:p>
          <a:p>
            <a:pPr marL="0" indent="0" fontAlgn="base">
              <a:buNone/>
            </a:pPr>
            <a:endParaRPr lang="en-US" dirty="0">
              <a:solidFill>
                <a:schemeClr val="tx1"/>
              </a:solidFill>
            </a:endParaRPr>
          </a:p>
        </p:txBody>
      </p:sp>
      <p:sp>
        <p:nvSpPr>
          <p:cNvPr id="20" name="Textfeld 19">
            <a:extLst>
              <a:ext uri="{FF2B5EF4-FFF2-40B4-BE49-F238E27FC236}">
                <a16:creationId xmlns:a16="http://schemas.microsoft.com/office/drawing/2014/main" id="{F2584E17-0602-B8B2-C59E-5214664D1BDE}"/>
              </a:ext>
            </a:extLst>
          </p:cNvPr>
          <p:cNvSpPr txBox="1"/>
          <p:nvPr/>
        </p:nvSpPr>
        <p:spPr>
          <a:xfrm>
            <a:off x="0" y="4525963"/>
            <a:ext cx="5245100" cy="230832"/>
          </a:xfrm>
          <a:prstGeom prst="rect">
            <a:avLst/>
          </a:prstGeom>
          <a:noFill/>
        </p:spPr>
        <p:txBody>
          <a:bodyPr wrap="square" rtlCol="0">
            <a:spAutoFit/>
          </a:bodyPr>
          <a:lstStyle/>
          <a:p>
            <a:r>
              <a:rPr lang="de-DE" sz="900" dirty="0"/>
              <a:t>"</a:t>
            </a:r>
            <a:r>
              <a:rPr lang="de-DE" sz="900" dirty="0">
                <a:hlinkClick r:id="rId5" tooltip="https://www.flickr.com/photos/foto_db/13748662095/"/>
              </a:rPr>
              <a:t>Dieses Foto</a:t>
            </a:r>
            <a:r>
              <a:rPr lang="de-DE" sz="900" dirty="0"/>
              <a:t>" von Unbekannter Autor ist lizenziert gemäß </a:t>
            </a:r>
            <a:r>
              <a:rPr lang="de-DE" sz="900" dirty="0">
                <a:hlinkClick r:id="rId6" tooltip="https://creativecommons.org/licenses/by/3.0/"/>
              </a:rPr>
              <a:t>CC BY</a:t>
            </a:r>
            <a:endParaRPr lang="de-DE" sz="900" dirty="0"/>
          </a:p>
        </p:txBody>
      </p:sp>
      <p:sp>
        <p:nvSpPr>
          <p:cNvPr id="2" name="Title 1">
            <a:extLst>
              <a:ext uri="{FF2B5EF4-FFF2-40B4-BE49-F238E27FC236}">
                <a16:creationId xmlns:a16="http://schemas.microsoft.com/office/drawing/2014/main" id="{7435A1D1-EC72-C8C0-AB58-D6F4F541DF50}"/>
              </a:ext>
            </a:extLst>
          </p:cNvPr>
          <p:cNvSpPr>
            <a:spLocks noGrp="1"/>
          </p:cNvSpPr>
          <p:nvPr>
            <p:ph type="title"/>
          </p:nvPr>
        </p:nvSpPr>
        <p:spPr>
          <a:xfrm>
            <a:off x="3745735" y="-48955"/>
            <a:ext cx="7929006" cy="914400"/>
          </a:xfrm>
        </p:spPr>
        <p:txBody>
          <a:bodyPr anchor="b" anchorCtr="0">
            <a:noAutofit/>
          </a:bodyPr>
          <a:lstStyle/>
          <a:p>
            <a:r>
              <a:rPr lang="de-DE" dirty="0"/>
              <a:t>Transparenz schaffen - Vertrauen stärken</a:t>
            </a:r>
            <a:endParaRPr lang="en-US" dirty="0"/>
          </a:p>
        </p:txBody>
      </p:sp>
    </p:spTree>
    <p:extLst>
      <p:ext uri="{BB962C8B-B14F-4D97-AF65-F5344CB8AC3E}">
        <p14:creationId xmlns:p14="http://schemas.microsoft.com/office/powerpoint/2010/main" val="2943816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Effect transition="in" filter="fade">
                                      <p:cBhvr>
                                        <p:cTn id="21" dur="1000"/>
                                        <p:tgtEl>
                                          <p:spTgt spid="4">
                                            <p:txEl>
                                              <p:pRg st="1" end="1"/>
                                            </p:txEl>
                                          </p:spTgt>
                                        </p:tgtEl>
                                      </p:cBhvr>
                                    </p:animEffect>
                                    <p:anim calcmode="lin" valueType="num">
                                      <p:cBhvr>
                                        <p:cTn id="2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fade">
                                      <p:cBhvr>
                                        <p:cTn id="28" dur="1000"/>
                                        <p:tgtEl>
                                          <p:spTgt spid="4">
                                            <p:txEl>
                                              <p:pRg st="2" end="2"/>
                                            </p:txEl>
                                          </p:spTgt>
                                        </p:tgtEl>
                                      </p:cBhvr>
                                    </p:animEffect>
                                    <p:anim calcmode="lin" valueType="num">
                                      <p:cBhvr>
                                        <p:cTn id="2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9A97B-F5DB-CD52-5FB4-67179FD805EA}"/>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3BC80AD-F1E5-6E20-79E2-0F7AB77A622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0" y="685800"/>
            <a:ext cx="5054190" cy="5105399"/>
          </a:xfrm>
        </p:spPr>
        <p:txBody>
          <a:bodyPr>
            <a:normAutofit/>
          </a:bodyPr>
          <a:lstStyle/>
          <a:p>
            <a:pPr marL="0" indent="0" fontAlgn="base">
              <a:buNone/>
            </a:pPr>
            <a:endParaRPr lang="en-US" sz="1800" b="1" dirty="0"/>
          </a:p>
          <a:p>
            <a:pPr marL="0" indent="0" fontAlgn="base">
              <a:buNone/>
            </a:pPr>
            <a:r>
              <a:rPr lang="en-US" sz="1800" b="1" dirty="0"/>
              <a:t>Interne </a:t>
            </a:r>
            <a:r>
              <a:rPr lang="en-US" sz="1800" b="1" dirty="0" err="1"/>
              <a:t>Kommunikation</a:t>
            </a:r>
            <a:endParaRPr lang="en-US" sz="1800" dirty="0"/>
          </a:p>
          <a:p>
            <a:pPr marL="0" indent="0" fontAlgn="base">
              <a:buNone/>
            </a:pPr>
            <a:endParaRPr lang="en-US" sz="1800" dirty="0"/>
          </a:p>
          <a:p>
            <a:pPr marL="0" indent="0" fontAlgn="base">
              <a:buNone/>
            </a:pPr>
            <a:endParaRPr lang="en-US" sz="1800" dirty="0"/>
          </a:p>
          <a:p>
            <a:pPr marL="0" indent="0" fontAlgn="base">
              <a:buNone/>
            </a:pPr>
            <a:r>
              <a:rPr lang="en-US" sz="1800" b="1" dirty="0"/>
              <a:t>News Post </a:t>
            </a:r>
            <a:r>
              <a:rPr lang="en-US" sz="1800" dirty="0"/>
              <a:t>in den </a:t>
            </a:r>
            <a:r>
              <a:rPr lang="en-US" sz="1800" dirty="0" err="1"/>
              <a:t>digitalen</a:t>
            </a:r>
            <a:r>
              <a:rPr lang="en-US" sz="1800" dirty="0"/>
              <a:t> Medien</a:t>
            </a:r>
          </a:p>
          <a:p>
            <a:pPr marL="0" indent="0" fontAlgn="base">
              <a:buNone/>
            </a:pPr>
            <a:endParaRPr lang="en-US" sz="1800" dirty="0"/>
          </a:p>
          <a:p>
            <a:pPr marL="0" indent="0" fontAlgn="base">
              <a:buNone/>
            </a:pPr>
            <a:endParaRPr lang="en-US" sz="1800" dirty="0"/>
          </a:p>
          <a:p>
            <a:pPr marL="0" indent="0" fontAlgn="base">
              <a:buNone/>
            </a:pPr>
            <a:r>
              <a:rPr lang="en-US" sz="1800" b="1" dirty="0"/>
              <a:t>Website </a:t>
            </a:r>
            <a:endParaRPr lang="en-US" sz="1800" dirty="0"/>
          </a:p>
          <a:p>
            <a:pPr marL="0" indent="0" fontAlgn="base">
              <a:buNone/>
            </a:pPr>
            <a:endParaRPr lang="en-US" sz="1800" dirty="0"/>
          </a:p>
          <a:p>
            <a:pPr marL="0" indent="0" fontAlgn="base">
              <a:buNone/>
            </a:pPr>
            <a:endParaRPr lang="en-US" sz="1800" b="1" dirty="0"/>
          </a:p>
          <a:p>
            <a:pPr marL="0" indent="0" fontAlgn="base">
              <a:buNone/>
            </a:pPr>
            <a:r>
              <a:rPr lang="en-US" sz="1800" b="1" dirty="0" err="1"/>
              <a:t>Nachhaltigkeitsbericht</a:t>
            </a:r>
            <a:endParaRPr lang="en-US" sz="1800" dirty="0"/>
          </a:p>
          <a:p>
            <a:pPr marL="0" indent="0" fontAlgn="base">
              <a:buNone/>
            </a:pPr>
            <a:endParaRPr lang="en-US" sz="1800" dirty="0"/>
          </a:p>
          <a:p>
            <a:pPr marL="0" indent="0" fontAlgn="base">
              <a:buNone/>
            </a:pPr>
            <a:endParaRPr lang="en-US" sz="1800" dirty="0"/>
          </a:p>
        </p:txBody>
      </p:sp>
      <p:sp>
        <p:nvSpPr>
          <p:cNvPr id="20" name="Textfeld 19">
            <a:extLst>
              <a:ext uri="{FF2B5EF4-FFF2-40B4-BE49-F238E27FC236}">
                <a16:creationId xmlns:a16="http://schemas.microsoft.com/office/drawing/2014/main" id="{FD74A636-4BC5-4B04-6E0E-531E587D4A68}"/>
              </a:ext>
            </a:extLst>
          </p:cNvPr>
          <p:cNvSpPr txBox="1"/>
          <p:nvPr/>
        </p:nvSpPr>
        <p:spPr>
          <a:xfrm>
            <a:off x="0" y="4525963"/>
            <a:ext cx="5245100" cy="230832"/>
          </a:xfrm>
          <a:prstGeom prst="rect">
            <a:avLst/>
          </a:prstGeom>
          <a:noFill/>
        </p:spPr>
        <p:txBody>
          <a:bodyPr wrap="square" rtlCol="0">
            <a:spAutoFit/>
          </a:bodyPr>
          <a:lstStyle/>
          <a:p>
            <a:r>
              <a:rPr lang="de-DE" sz="900" dirty="0"/>
              <a:t>"</a:t>
            </a:r>
            <a:r>
              <a:rPr lang="de-DE" sz="900" dirty="0">
                <a:hlinkClick r:id="rId3" tooltip="https://www.flickr.com/photos/foto_db/13748662095/"/>
              </a:rPr>
              <a:t>Dieses Foto</a:t>
            </a:r>
            <a:r>
              <a:rPr lang="de-DE" sz="900" dirty="0"/>
              <a:t>" von Unbekannter Autor ist lizenziert gemäß </a:t>
            </a:r>
            <a:r>
              <a:rPr lang="de-DE" sz="900" dirty="0">
                <a:hlinkClick r:id="rId4" tooltip="https://creativecommons.org/licenses/by/3.0/"/>
              </a:rPr>
              <a:t>CC BY</a:t>
            </a:r>
            <a:endParaRPr lang="de-DE" sz="900" dirty="0"/>
          </a:p>
        </p:txBody>
      </p:sp>
      <p:sp>
        <p:nvSpPr>
          <p:cNvPr id="13" name="Gleichschenkliges Dreieck 12">
            <a:extLst>
              <a:ext uri="{FF2B5EF4-FFF2-40B4-BE49-F238E27FC236}">
                <a16:creationId xmlns:a16="http://schemas.microsoft.com/office/drawing/2014/main" id="{12E36E4F-6F7D-298D-296D-2B2D896B7D09}"/>
              </a:ext>
            </a:extLst>
          </p:cNvPr>
          <p:cNvSpPr/>
          <p:nvPr/>
        </p:nvSpPr>
        <p:spPr>
          <a:xfrm>
            <a:off x="5245099" y="609601"/>
            <a:ext cx="878340" cy="4872570"/>
          </a:xfrm>
          <a:prstGeom prst="triangle">
            <a:avLst/>
          </a:prstGeom>
          <a:solidFill>
            <a:schemeClr val="accent1">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EE199205-370C-2F01-A004-5B2AA64A08F6}"/>
              </a:ext>
            </a:extLst>
          </p:cNvPr>
          <p:cNvSpPr txBox="1"/>
          <p:nvPr/>
        </p:nvSpPr>
        <p:spPr>
          <a:xfrm>
            <a:off x="5245098" y="5482170"/>
            <a:ext cx="878340" cy="738664"/>
          </a:xfrm>
          <a:prstGeom prst="rect">
            <a:avLst/>
          </a:prstGeom>
          <a:solidFill>
            <a:srgbClr val="F8C3B5"/>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br>
              <a:rPr lang="de-DE" sz="1400" b="1" dirty="0">
                <a:solidFill>
                  <a:schemeClr val="tx2"/>
                </a:solidFill>
              </a:rPr>
            </a:br>
            <a:r>
              <a:rPr lang="de-DE" sz="1400" b="1" dirty="0">
                <a:solidFill>
                  <a:schemeClr val="tx2"/>
                </a:solidFill>
              </a:rPr>
              <a:t>Aufwand</a:t>
            </a:r>
            <a:br>
              <a:rPr lang="de-DE" sz="1400" b="1" dirty="0">
                <a:solidFill>
                  <a:schemeClr val="tx2"/>
                </a:solidFill>
              </a:rPr>
            </a:br>
            <a:endParaRPr lang="de-DE" sz="1400" b="1" dirty="0">
              <a:solidFill>
                <a:schemeClr val="tx2"/>
              </a:solidFill>
            </a:endParaRPr>
          </a:p>
        </p:txBody>
      </p:sp>
      <p:sp>
        <p:nvSpPr>
          <p:cNvPr id="16" name="Fußzeilenplatzhalter 3">
            <a:extLst>
              <a:ext uri="{FF2B5EF4-FFF2-40B4-BE49-F238E27FC236}">
                <a16:creationId xmlns:a16="http://schemas.microsoft.com/office/drawing/2014/main" id="{E0F75FF0-E0EC-71CC-7534-861E8C4D86C1}"/>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17" name="Datumsplatzhalter 5">
            <a:extLst>
              <a:ext uri="{FF2B5EF4-FFF2-40B4-BE49-F238E27FC236}">
                <a16:creationId xmlns:a16="http://schemas.microsoft.com/office/drawing/2014/main" id="{276B740A-0E90-643D-DA32-39D1998693DE}"/>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18" name="Foliennummernplatzhalter 6">
            <a:extLst>
              <a:ext uri="{FF2B5EF4-FFF2-40B4-BE49-F238E27FC236}">
                <a16:creationId xmlns:a16="http://schemas.microsoft.com/office/drawing/2014/main" id="{91CCAAFA-0CDA-FAF6-FC1C-D7BE29EA4A3E}"/>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14</a:t>
            </a:fld>
            <a:endParaRPr lang="en-US" dirty="0"/>
          </a:p>
        </p:txBody>
      </p:sp>
      <p:pic>
        <p:nvPicPr>
          <p:cNvPr id="26" name="Bildplatzhalter 18">
            <a:extLst>
              <a:ext uri="{FF2B5EF4-FFF2-40B4-BE49-F238E27FC236}">
                <a16:creationId xmlns:a16="http://schemas.microsoft.com/office/drawing/2014/main" id="{2C7EE734-5F23-B1A6-FB34-A215FA0AB23B}"/>
              </a:ext>
            </a:extLst>
          </p:cNvPr>
          <p:cNvPicPr>
            <a:picLocks noGrp="1" noChangeAspect="1"/>
          </p:cNvPicPr>
          <p:nvPr>
            <p:ph type="pic" sz="quarter" idx="13"/>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15577" t="497" r="7163" b="-497"/>
          <a:stretch/>
        </p:blipFill>
        <p:spPr>
          <a:xfrm>
            <a:off x="-10226" y="-21918"/>
            <a:ext cx="4978586" cy="4525963"/>
          </a:xfrm>
        </p:spPr>
      </p:pic>
      <p:sp>
        <p:nvSpPr>
          <p:cNvPr id="27" name="Textfeld 26">
            <a:extLst>
              <a:ext uri="{FF2B5EF4-FFF2-40B4-BE49-F238E27FC236}">
                <a16:creationId xmlns:a16="http://schemas.microsoft.com/office/drawing/2014/main" id="{B9294288-9F43-D92F-8984-206B7E420589}"/>
              </a:ext>
            </a:extLst>
          </p:cNvPr>
          <p:cNvSpPr txBox="1"/>
          <p:nvPr/>
        </p:nvSpPr>
        <p:spPr>
          <a:xfrm>
            <a:off x="1816221" y="1428690"/>
            <a:ext cx="736868" cy="400110"/>
          </a:xfrm>
          <a:prstGeom prst="rect">
            <a:avLst/>
          </a:prstGeom>
          <a:noFill/>
        </p:spPr>
        <p:txBody>
          <a:bodyPr wrap="none" rtlCol="0">
            <a:spAutoFit/>
          </a:bodyPr>
          <a:lstStyle/>
          <a:p>
            <a:r>
              <a:rPr lang="de-DE" sz="2000" b="1" dirty="0"/>
              <a:t>So JA</a:t>
            </a:r>
          </a:p>
        </p:txBody>
      </p:sp>
      <p:sp>
        <p:nvSpPr>
          <p:cNvPr id="28" name="Textfeld 27">
            <a:extLst>
              <a:ext uri="{FF2B5EF4-FFF2-40B4-BE49-F238E27FC236}">
                <a16:creationId xmlns:a16="http://schemas.microsoft.com/office/drawing/2014/main" id="{271E3FDB-CC5C-0C23-D6A6-B5E189CD43C8}"/>
              </a:ext>
            </a:extLst>
          </p:cNvPr>
          <p:cNvSpPr txBox="1"/>
          <p:nvPr/>
        </p:nvSpPr>
        <p:spPr>
          <a:xfrm>
            <a:off x="1600200" y="2495550"/>
            <a:ext cx="1168910" cy="400110"/>
          </a:xfrm>
          <a:prstGeom prst="rect">
            <a:avLst/>
          </a:prstGeom>
          <a:noFill/>
        </p:spPr>
        <p:txBody>
          <a:bodyPr wrap="none" rtlCol="0">
            <a:spAutoFit/>
          </a:bodyPr>
          <a:lstStyle/>
          <a:p>
            <a:r>
              <a:rPr lang="de-DE" sz="2000" b="1" dirty="0"/>
              <a:t>So NICHT!</a:t>
            </a:r>
          </a:p>
        </p:txBody>
      </p:sp>
      <p:sp>
        <p:nvSpPr>
          <p:cNvPr id="2" name="Title 1">
            <a:extLst>
              <a:ext uri="{FF2B5EF4-FFF2-40B4-BE49-F238E27FC236}">
                <a16:creationId xmlns:a16="http://schemas.microsoft.com/office/drawing/2014/main" id="{828C9178-B75C-06BB-CBA2-15A83186CB5B}"/>
              </a:ext>
            </a:extLst>
          </p:cNvPr>
          <p:cNvSpPr>
            <a:spLocks noGrp="1"/>
          </p:cNvSpPr>
          <p:nvPr>
            <p:ph type="title"/>
          </p:nvPr>
        </p:nvSpPr>
        <p:spPr>
          <a:xfrm>
            <a:off x="3810000" y="-21919"/>
            <a:ext cx="7644990" cy="772694"/>
          </a:xfrm>
        </p:spPr>
        <p:txBody>
          <a:bodyPr anchor="t">
            <a:noAutofit/>
          </a:bodyPr>
          <a:lstStyle/>
          <a:p>
            <a:r>
              <a:rPr lang="en-US" dirty="0" err="1"/>
              <a:t>Welche</a:t>
            </a:r>
            <a:r>
              <a:rPr lang="en-US" dirty="0"/>
              <a:t> </a:t>
            </a:r>
            <a:r>
              <a:rPr lang="en-US" dirty="0" err="1"/>
              <a:t>KommunikationsKanäle</a:t>
            </a:r>
            <a:r>
              <a:rPr lang="en-US" dirty="0"/>
              <a:t> </a:t>
            </a:r>
            <a:r>
              <a:rPr lang="en-US" dirty="0" err="1"/>
              <a:t>nutze</a:t>
            </a:r>
            <a:r>
              <a:rPr lang="en-US" dirty="0"/>
              <a:t> ich </a:t>
            </a:r>
            <a:r>
              <a:rPr lang="en-US" dirty="0" err="1"/>
              <a:t>wie</a:t>
            </a:r>
            <a:r>
              <a:rPr lang="en-US" dirty="0"/>
              <a:t>?</a:t>
            </a:r>
          </a:p>
        </p:txBody>
      </p:sp>
    </p:spTree>
    <p:extLst>
      <p:ext uri="{BB962C8B-B14F-4D97-AF65-F5344CB8AC3E}">
        <p14:creationId xmlns:p14="http://schemas.microsoft.com/office/powerpoint/2010/main" val="6391516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1000"/>
                                        <p:tgtEl>
                                          <p:spTgt spid="4">
                                            <p:txEl>
                                              <p:pRg st="4" end="4"/>
                                            </p:txEl>
                                          </p:spTgt>
                                        </p:tgtEl>
                                      </p:cBhvr>
                                    </p:animEffect>
                                    <p:anim calcmode="lin" valueType="num">
                                      <p:cBhvr>
                                        <p:cTn id="22"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1000"/>
                                        <p:tgtEl>
                                          <p:spTgt spid="4">
                                            <p:txEl>
                                              <p:pRg st="7" end="7"/>
                                            </p:txEl>
                                          </p:spTgt>
                                        </p:tgtEl>
                                      </p:cBhvr>
                                    </p:animEffect>
                                    <p:anim calcmode="lin" valueType="num">
                                      <p:cBhvr>
                                        <p:cTn id="29"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animEffect transition="in" filter="fade">
                                      <p:cBhvr>
                                        <p:cTn id="35" dur="1000"/>
                                        <p:tgtEl>
                                          <p:spTgt spid="4">
                                            <p:txEl>
                                              <p:pRg st="10" end="10"/>
                                            </p:txEl>
                                          </p:spTgt>
                                        </p:tgtEl>
                                      </p:cBhvr>
                                    </p:animEffect>
                                    <p:anim calcmode="lin" valueType="num">
                                      <p:cBhvr>
                                        <p:cTn id="36" dur="1000" fill="hold"/>
                                        <p:tgtEl>
                                          <p:spTgt spid="4">
                                            <p:txEl>
                                              <p:pRg st="10" end="10"/>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9395A-37CD-1E4A-F8E8-56EA3EF5FFCA}"/>
            </a:ext>
          </a:extLst>
        </p:cNvPr>
        <p:cNvGrpSpPr/>
        <p:nvPr/>
      </p:nvGrpSpPr>
      <p:grpSpPr>
        <a:xfrm>
          <a:off x="0" y="0"/>
          <a:ext cx="0" cy="0"/>
          <a:chOff x="0" y="0"/>
          <a:chExt cx="0" cy="0"/>
        </a:xfrm>
      </p:grpSpPr>
      <p:pic>
        <p:nvPicPr>
          <p:cNvPr id="27" name="Bildplatzhalter 18">
            <a:extLst>
              <a:ext uri="{FF2B5EF4-FFF2-40B4-BE49-F238E27FC236}">
                <a16:creationId xmlns:a16="http://schemas.microsoft.com/office/drawing/2014/main" id="{13B9AE6C-31DA-F75F-56AA-4919B9B1C07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5577" t="497" r="7163" b="-497"/>
          <a:stretch/>
        </p:blipFill>
        <p:spPr>
          <a:xfrm>
            <a:off x="-10226" y="-21918"/>
            <a:ext cx="4978586" cy="4525963"/>
          </a:xfrm>
        </p:spPr>
      </p:pic>
      <p:sp>
        <p:nvSpPr>
          <p:cNvPr id="28" name="Textfeld 27">
            <a:extLst>
              <a:ext uri="{FF2B5EF4-FFF2-40B4-BE49-F238E27FC236}">
                <a16:creationId xmlns:a16="http://schemas.microsoft.com/office/drawing/2014/main" id="{F543DDE8-4D56-70E4-DAC5-4AB4A5AC597E}"/>
              </a:ext>
            </a:extLst>
          </p:cNvPr>
          <p:cNvSpPr txBox="1"/>
          <p:nvPr/>
        </p:nvSpPr>
        <p:spPr>
          <a:xfrm>
            <a:off x="1816221" y="1428690"/>
            <a:ext cx="736868" cy="400110"/>
          </a:xfrm>
          <a:prstGeom prst="rect">
            <a:avLst/>
          </a:prstGeom>
          <a:noFill/>
        </p:spPr>
        <p:txBody>
          <a:bodyPr wrap="none" rtlCol="0">
            <a:spAutoFit/>
          </a:bodyPr>
          <a:lstStyle/>
          <a:p>
            <a:r>
              <a:rPr lang="de-DE" sz="2000" b="1" dirty="0"/>
              <a:t>So JA</a:t>
            </a:r>
          </a:p>
        </p:txBody>
      </p:sp>
      <p:sp>
        <p:nvSpPr>
          <p:cNvPr id="29" name="Textfeld 28">
            <a:extLst>
              <a:ext uri="{FF2B5EF4-FFF2-40B4-BE49-F238E27FC236}">
                <a16:creationId xmlns:a16="http://schemas.microsoft.com/office/drawing/2014/main" id="{FD62B6BC-E5A8-99F1-B0B0-8A926C76A352}"/>
              </a:ext>
            </a:extLst>
          </p:cNvPr>
          <p:cNvSpPr txBox="1"/>
          <p:nvPr/>
        </p:nvSpPr>
        <p:spPr>
          <a:xfrm>
            <a:off x="1600200" y="2495550"/>
            <a:ext cx="1168910" cy="400110"/>
          </a:xfrm>
          <a:prstGeom prst="rect">
            <a:avLst/>
          </a:prstGeom>
          <a:noFill/>
        </p:spPr>
        <p:txBody>
          <a:bodyPr wrap="none" rtlCol="0">
            <a:spAutoFit/>
          </a:bodyPr>
          <a:lstStyle/>
          <a:p>
            <a:r>
              <a:rPr lang="de-DE" sz="2000" b="1" dirty="0"/>
              <a:t>So NICHT!</a:t>
            </a:r>
          </a:p>
        </p:txBody>
      </p:sp>
      <p:sp>
        <p:nvSpPr>
          <p:cNvPr id="4" name="Content Placeholder 3">
            <a:extLst>
              <a:ext uri="{FF2B5EF4-FFF2-40B4-BE49-F238E27FC236}">
                <a16:creationId xmlns:a16="http://schemas.microsoft.com/office/drawing/2014/main" id="{91B1ECC1-FAD1-7C85-B2A6-B9C51312030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0"/>
            <a:ext cx="5430884" cy="5105399"/>
          </a:xfrm>
        </p:spPr>
        <p:txBody>
          <a:bodyPr>
            <a:normAutofit/>
          </a:bodyPr>
          <a:lstStyle/>
          <a:p>
            <a:pPr marL="0" indent="0" fontAlgn="base">
              <a:buNone/>
            </a:pPr>
            <a:r>
              <a:rPr lang="en-US" sz="1800" b="1" dirty="0"/>
              <a:t>Interne </a:t>
            </a:r>
            <a:r>
              <a:rPr lang="en-US" sz="1800" b="1" dirty="0" err="1"/>
              <a:t>Kommunikation</a:t>
            </a:r>
            <a:r>
              <a:rPr lang="en-US" sz="1800" b="1" dirty="0"/>
              <a:t> </a:t>
            </a:r>
            <a:endParaRPr lang="en-US" sz="1800" dirty="0"/>
          </a:p>
          <a:p>
            <a:pPr marL="457200" lvl="1" indent="0" fontAlgn="base">
              <a:buNone/>
            </a:pPr>
            <a:r>
              <a:rPr lang="de-DE" sz="1600" i="1" dirty="0"/>
              <a:t>Wir arbeiten daran, unsere Emissionen in den Bereichen Energie, Mobilität und Ressourcen zu reduzieren. Kompensationsmaßnahmen setzen wir nur ergänzend ein. Dabei orientieren wir uns an nachvollziehbaren Kriterien und überprüfen unsere  Maßnahmen regelmäßig.</a:t>
            </a:r>
            <a:endParaRPr lang="en-US" sz="1600" i="1" dirty="0"/>
          </a:p>
          <a:p>
            <a:pPr marL="0" indent="0" fontAlgn="base">
              <a:buNone/>
            </a:pPr>
            <a:r>
              <a:rPr lang="en-US" sz="1800" b="1" dirty="0"/>
              <a:t>News Post </a:t>
            </a:r>
            <a:r>
              <a:rPr lang="en-US" sz="1800" dirty="0"/>
              <a:t>in den </a:t>
            </a:r>
            <a:r>
              <a:rPr lang="en-US" sz="1800" dirty="0" err="1"/>
              <a:t>sozialen</a:t>
            </a:r>
            <a:r>
              <a:rPr lang="en-US" sz="1800" dirty="0"/>
              <a:t> Medien</a:t>
            </a:r>
          </a:p>
          <a:p>
            <a:pPr marL="457200" lvl="1" indent="0" fontAlgn="base">
              <a:buNone/>
            </a:pPr>
            <a:r>
              <a:rPr lang="de-DE" sz="1600" i="1" dirty="0"/>
              <a:t>Für unseren Klimaschutz gilt: Emissionen vermeiden und reduzieren hat Vorrang. Kompensationsmaßnahmen setzen wir nur ergänzend ein. 🌱 Dazu setzen wir auf konkrete Schritte im Betrieb, etwa in der Mobilität, Photovoltaik auf unseren Gebäuden und in der Lieferkette</a:t>
            </a:r>
            <a:r>
              <a:rPr lang="de-DE" b="1" dirty="0"/>
              <a:t>.</a:t>
            </a:r>
            <a:r>
              <a:rPr lang="de-DE" sz="1600" i="1" dirty="0"/>
              <a:t> #Nachhaltigkeit #Klimaschutz</a:t>
            </a:r>
            <a:endParaRPr lang="en-US" sz="1600" dirty="0"/>
          </a:p>
          <a:p>
            <a:pPr marL="0" indent="0" fontAlgn="base">
              <a:buNone/>
            </a:pPr>
            <a:endParaRPr lang="en-US" sz="1800" b="1" dirty="0"/>
          </a:p>
          <a:p>
            <a:pPr marL="0" indent="0" fontAlgn="base">
              <a:buNone/>
            </a:pPr>
            <a:endParaRPr lang="en-US" sz="1800" b="1" dirty="0"/>
          </a:p>
          <a:p>
            <a:pPr marL="0" indent="0" fontAlgn="base">
              <a:buNone/>
            </a:pPr>
            <a:endParaRPr lang="en-US" sz="1800" dirty="0"/>
          </a:p>
          <a:p>
            <a:pPr marL="0" indent="0" fontAlgn="base">
              <a:buNone/>
            </a:pPr>
            <a:endParaRPr lang="en-US" sz="1800" dirty="0"/>
          </a:p>
        </p:txBody>
      </p:sp>
      <p:sp>
        <p:nvSpPr>
          <p:cNvPr id="20" name="Textfeld 19">
            <a:extLst>
              <a:ext uri="{FF2B5EF4-FFF2-40B4-BE49-F238E27FC236}">
                <a16:creationId xmlns:a16="http://schemas.microsoft.com/office/drawing/2014/main" id="{B2899837-4D23-8B4F-C332-9180DEA3091B}"/>
              </a:ext>
            </a:extLst>
          </p:cNvPr>
          <p:cNvSpPr txBox="1"/>
          <p:nvPr/>
        </p:nvSpPr>
        <p:spPr>
          <a:xfrm>
            <a:off x="0" y="4525963"/>
            <a:ext cx="5245100" cy="230832"/>
          </a:xfrm>
          <a:prstGeom prst="rect">
            <a:avLst/>
          </a:prstGeom>
          <a:noFill/>
        </p:spPr>
        <p:txBody>
          <a:bodyPr wrap="square" rtlCol="0">
            <a:spAutoFit/>
          </a:bodyPr>
          <a:lstStyle/>
          <a:p>
            <a:r>
              <a:rPr lang="de-DE" sz="900" dirty="0"/>
              <a:t>"</a:t>
            </a:r>
            <a:r>
              <a:rPr lang="de-DE" sz="900" dirty="0">
                <a:hlinkClick r:id="rId5" tooltip="https://www.flickr.com/photos/foto_db/13748662095/"/>
              </a:rPr>
              <a:t>Dieses Foto</a:t>
            </a:r>
            <a:r>
              <a:rPr lang="de-DE" sz="900" dirty="0"/>
              <a:t>" von Unbekannter Autor ist lizenziert gemäß </a:t>
            </a:r>
            <a:r>
              <a:rPr lang="de-DE" sz="900" dirty="0">
                <a:hlinkClick r:id="rId6" tooltip="https://creativecommons.org/licenses/by/3.0/"/>
              </a:rPr>
              <a:t>CC BY</a:t>
            </a:r>
            <a:endParaRPr lang="de-DE" sz="900" dirty="0"/>
          </a:p>
        </p:txBody>
      </p:sp>
      <p:sp>
        <p:nvSpPr>
          <p:cNvPr id="21" name="Fußzeilenplatzhalter 3">
            <a:extLst>
              <a:ext uri="{FF2B5EF4-FFF2-40B4-BE49-F238E27FC236}">
                <a16:creationId xmlns:a16="http://schemas.microsoft.com/office/drawing/2014/main" id="{D3812283-078E-3E6D-C1F3-715C4F28DE67}"/>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22" name="Datumsplatzhalter 5">
            <a:extLst>
              <a:ext uri="{FF2B5EF4-FFF2-40B4-BE49-F238E27FC236}">
                <a16:creationId xmlns:a16="http://schemas.microsoft.com/office/drawing/2014/main" id="{803AFE98-46C9-FA85-8A9D-ADD0D33263B5}"/>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23" name="Foliennummernplatzhalter 6">
            <a:extLst>
              <a:ext uri="{FF2B5EF4-FFF2-40B4-BE49-F238E27FC236}">
                <a16:creationId xmlns:a16="http://schemas.microsoft.com/office/drawing/2014/main" id="{4EFA4953-060D-FB04-6C19-E735C63DF515}"/>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15</a:t>
            </a:fld>
            <a:endParaRPr lang="en-US" dirty="0"/>
          </a:p>
        </p:txBody>
      </p:sp>
      <p:sp>
        <p:nvSpPr>
          <p:cNvPr id="24" name="Title 1">
            <a:extLst>
              <a:ext uri="{FF2B5EF4-FFF2-40B4-BE49-F238E27FC236}">
                <a16:creationId xmlns:a16="http://schemas.microsoft.com/office/drawing/2014/main" id="{A3D0D971-A9FE-00E4-C192-0B71918F2B20}"/>
              </a:ext>
            </a:extLst>
          </p:cNvPr>
          <p:cNvSpPr>
            <a:spLocks noGrp="1"/>
          </p:cNvSpPr>
          <p:nvPr>
            <p:ph type="title"/>
          </p:nvPr>
        </p:nvSpPr>
        <p:spPr>
          <a:xfrm>
            <a:off x="3810000" y="-21919"/>
            <a:ext cx="5671170" cy="772694"/>
          </a:xfrm>
        </p:spPr>
        <p:txBody>
          <a:bodyPr anchor="t">
            <a:noAutofit/>
          </a:bodyPr>
          <a:lstStyle/>
          <a:p>
            <a:r>
              <a:rPr lang="en-US" dirty="0" err="1"/>
              <a:t>beispieltexte</a:t>
            </a:r>
            <a:endParaRPr lang="en-US" dirty="0"/>
          </a:p>
        </p:txBody>
      </p:sp>
    </p:spTree>
    <p:extLst>
      <p:ext uri="{BB962C8B-B14F-4D97-AF65-F5344CB8AC3E}">
        <p14:creationId xmlns:p14="http://schemas.microsoft.com/office/powerpoint/2010/main" val="2771226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D380C-5CF3-443A-A0AE-195C2238C0B4}"/>
            </a:ext>
          </a:extLst>
        </p:cNvPr>
        <p:cNvGrpSpPr/>
        <p:nvPr/>
      </p:nvGrpSpPr>
      <p:grpSpPr>
        <a:xfrm>
          <a:off x="0" y="0"/>
          <a:ext cx="0" cy="0"/>
          <a:chOff x="0" y="0"/>
          <a:chExt cx="0" cy="0"/>
        </a:xfrm>
      </p:grpSpPr>
      <p:pic>
        <p:nvPicPr>
          <p:cNvPr id="13" name="Grafik 12">
            <a:extLst>
              <a:ext uri="{FF2B5EF4-FFF2-40B4-BE49-F238E27FC236}">
                <a16:creationId xmlns:a16="http://schemas.microsoft.com/office/drawing/2014/main" id="{BB1A3396-2838-E56C-D703-8E2EED418044}"/>
              </a:ext>
            </a:extLst>
          </p:cNvPr>
          <p:cNvPicPr>
            <a:picLocks noChangeAspect="1"/>
          </p:cNvPicPr>
          <p:nvPr/>
        </p:nvPicPr>
        <p:blipFill>
          <a:blip r:embed="rId2"/>
          <a:srcRect l="21572"/>
          <a:stretch/>
        </p:blipFill>
        <p:spPr>
          <a:xfrm>
            <a:off x="0" y="0"/>
            <a:ext cx="3901743" cy="5105400"/>
          </a:xfrm>
          <a:prstGeom prst="rect">
            <a:avLst/>
          </a:prstGeom>
        </p:spPr>
      </p:pic>
      <p:sp>
        <p:nvSpPr>
          <p:cNvPr id="4" name="Inhaltsplatzhalter 3">
            <a:extLst>
              <a:ext uri="{FF2B5EF4-FFF2-40B4-BE49-F238E27FC236}">
                <a16:creationId xmlns:a16="http://schemas.microsoft.com/office/drawing/2014/main" id="{EF2C1D8F-AB9F-892A-B4C8-1AEB481F9B0A}"/>
              </a:ext>
            </a:extLst>
          </p:cNvPr>
          <p:cNvSpPr>
            <a:spLocks noGrp="1"/>
          </p:cNvSpPr>
          <p:nvPr>
            <p:ph idx="1"/>
          </p:nvPr>
        </p:nvSpPr>
        <p:spPr>
          <a:xfrm>
            <a:off x="4114800" y="1371600"/>
            <a:ext cx="7929006" cy="4477549"/>
          </a:xfrm>
        </p:spPr>
        <p:txBody>
          <a:bodyPr>
            <a:normAutofit/>
          </a:bodyPr>
          <a:lstStyle/>
          <a:p>
            <a:r>
              <a:rPr lang="de-DE" sz="1800" dirty="0">
                <a:solidFill>
                  <a:schemeClr val="bg1">
                    <a:lumMod val="65000"/>
                  </a:schemeClr>
                </a:solidFill>
              </a:rPr>
              <a:t>Kontext – „Kompensation“ im Rahmen des Aachener Klimastadtvertrags</a:t>
            </a:r>
          </a:p>
          <a:p>
            <a:r>
              <a:rPr lang="de-DE" sz="1800" dirty="0">
                <a:solidFill>
                  <a:schemeClr val="bg1">
                    <a:lumMod val="65000"/>
                  </a:schemeClr>
                </a:solidFill>
              </a:rPr>
              <a:t>Warum eine Kommunikationsempfehlung?</a:t>
            </a:r>
          </a:p>
          <a:p>
            <a:r>
              <a:rPr lang="de-DE" sz="1800" dirty="0">
                <a:solidFill>
                  <a:schemeClr val="bg1">
                    <a:lumMod val="65000"/>
                  </a:schemeClr>
                </a:solidFill>
              </a:rPr>
              <a:t>Was soll kommuniziert werden? </a:t>
            </a:r>
          </a:p>
          <a:p>
            <a:r>
              <a:rPr lang="de-DE" sz="1800" dirty="0">
                <a:solidFill>
                  <a:schemeClr val="bg1">
                    <a:lumMod val="65000"/>
                  </a:schemeClr>
                </a:solidFill>
              </a:rPr>
              <a:t>Wie kann angemessen kommuniziert werden?</a:t>
            </a:r>
          </a:p>
          <a:p>
            <a:r>
              <a:rPr lang="de-DE" sz="1800" dirty="0">
                <a:solidFill>
                  <a:schemeClr val="tx1"/>
                </a:solidFill>
              </a:rPr>
              <a:t>Schlussgedanke</a:t>
            </a:r>
          </a:p>
          <a:p>
            <a:endParaRPr lang="de-DE" sz="1800" dirty="0"/>
          </a:p>
          <a:p>
            <a:endParaRPr lang="de-DE" sz="1800" baseline="30000" dirty="0"/>
          </a:p>
          <a:p>
            <a:endParaRPr lang="de-DE" sz="1800" dirty="0"/>
          </a:p>
          <a:p>
            <a:endParaRPr lang="de-DE" sz="1800" dirty="0"/>
          </a:p>
          <a:p>
            <a:endParaRPr lang="de-DE" sz="1800" dirty="0"/>
          </a:p>
        </p:txBody>
      </p:sp>
      <p:sp>
        <p:nvSpPr>
          <p:cNvPr id="10" name="Fußzeilenplatzhalter 3">
            <a:extLst>
              <a:ext uri="{FF2B5EF4-FFF2-40B4-BE49-F238E27FC236}">
                <a16:creationId xmlns:a16="http://schemas.microsoft.com/office/drawing/2014/main" id="{2B926DB3-7492-4D09-066D-841125702F88}"/>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11" name="Datumsplatzhalter 5">
            <a:extLst>
              <a:ext uri="{FF2B5EF4-FFF2-40B4-BE49-F238E27FC236}">
                <a16:creationId xmlns:a16="http://schemas.microsoft.com/office/drawing/2014/main" id="{3996E953-A944-B143-E714-F3965A6982EB}"/>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12" name="Foliennummernplatzhalter 6">
            <a:extLst>
              <a:ext uri="{FF2B5EF4-FFF2-40B4-BE49-F238E27FC236}">
                <a16:creationId xmlns:a16="http://schemas.microsoft.com/office/drawing/2014/main" id="{30B39D11-35D2-EE4B-505F-CB2EFC493AFC}"/>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16</a:t>
            </a:fld>
            <a:endParaRPr lang="en-US" dirty="0"/>
          </a:p>
        </p:txBody>
      </p:sp>
      <p:sp>
        <p:nvSpPr>
          <p:cNvPr id="16" name="Titel 2">
            <a:extLst>
              <a:ext uri="{FF2B5EF4-FFF2-40B4-BE49-F238E27FC236}">
                <a16:creationId xmlns:a16="http://schemas.microsoft.com/office/drawing/2014/main" id="{CE02B230-A742-D2E6-7A39-495D5B3C1E81}"/>
              </a:ext>
            </a:extLst>
          </p:cNvPr>
          <p:cNvSpPr txBox="1">
            <a:spLocks/>
          </p:cNvSpPr>
          <p:nvPr/>
        </p:nvSpPr>
        <p:spPr>
          <a:xfrm>
            <a:off x="2514600" y="0"/>
            <a:ext cx="7391400" cy="762000"/>
          </a:xfrm>
          <a:prstGeom prst="rect">
            <a:avLst/>
          </a:prstGeom>
          <a:solidFill>
            <a:schemeClr val="bg1"/>
          </a:solidFill>
        </p:spPr>
        <p:txBody>
          <a:bodyPr vert="horz" lIns="137160" tIns="137160" rIns="91440" bIns="91440" rtlCol="0" anchor="b">
            <a:normAutofit/>
          </a:bodyPr>
          <a:lst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a:lstStyle>
          <a:p>
            <a:r>
              <a:rPr lang="de-DE" dirty="0"/>
              <a:t>Inhalt</a:t>
            </a:r>
          </a:p>
        </p:txBody>
      </p:sp>
    </p:spTree>
    <p:extLst>
      <p:ext uri="{BB962C8B-B14F-4D97-AF65-F5344CB8AC3E}">
        <p14:creationId xmlns:p14="http://schemas.microsoft.com/office/powerpoint/2010/main" val="2935633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Title 1">
            <a:extLst>
              <a:ext uri="{FF2B5EF4-FFF2-40B4-BE49-F238E27FC236}">
                <a16:creationId xmlns:a16="http://schemas.microsoft.com/office/drawing/2014/main" id="{9F17532E-20DC-09D5-01CF-4BAF4CB664AB}"/>
              </a:ext>
            </a:extLst>
          </p:cNvPr>
          <p:cNvSpPr>
            <a:spLocks noGrp="1"/>
          </p:cNvSpPr>
          <p:nvPr>
            <p:ph type="title"/>
          </p:nvPr>
        </p:nvSpPr>
        <p:spPr>
          <a:xfrm>
            <a:off x="-533400" y="4572000"/>
            <a:ext cx="11056276" cy="842527"/>
          </a:xfrm>
        </p:spPr>
        <p:txBody>
          <a:bodyPr anchor="t">
            <a:normAutofit/>
          </a:bodyPr>
          <a:lstStyle/>
          <a:p>
            <a:r>
              <a:rPr lang="en-US" cap="none" dirty="0" err="1"/>
              <a:t>Vielleicht</a:t>
            </a:r>
            <a:r>
              <a:rPr lang="en-US" cap="none" dirty="0"/>
              <a:t> </a:t>
            </a:r>
            <a:r>
              <a:rPr lang="en-US" cap="none" dirty="0" err="1"/>
              <a:t>entpuppt</a:t>
            </a:r>
            <a:r>
              <a:rPr lang="en-US" cap="none" dirty="0"/>
              <a:t> </a:t>
            </a:r>
            <a:r>
              <a:rPr lang="en-US" cap="none" dirty="0" err="1"/>
              <a:t>sich</a:t>
            </a:r>
            <a:r>
              <a:rPr lang="en-US" cap="none" dirty="0"/>
              <a:t> </a:t>
            </a:r>
            <a:r>
              <a:rPr lang="en-US" cap="none" dirty="0" err="1"/>
              <a:t>Klimaschutz</a:t>
            </a:r>
            <a:r>
              <a:rPr lang="en-US" cap="none" dirty="0"/>
              <a:t> </a:t>
            </a:r>
            <a:r>
              <a:rPr lang="en-US" cap="none" dirty="0" err="1"/>
              <a:t>aus</a:t>
            </a:r>
            <a:r>
              <a:rPr lang="en-US" cap="none" dirty="0"/>
              <a:t> der </a:t>
            </a:r>
            <a:r>
              <a:rPr lang="en-US" cap="none" dirty="0" err="1"/>
              <a:t>Nähe</a:t>
            </a:r>
            <a:r>
              <a:rPr lang="en-US" cap="none" dirty="0"/>
              <a:t> </a:t>
            </a:r>
            <a:r>
              <a:rPr lang="en-US" cap="none" dirty="0" err="1"/>
              <a:t>als</a:t>
            </a:r>
            <a:r>
              <a:rPr lang="en-US" cap="none" dirty="0"/>
              <a:t> </a:t>
            </a:r>
            <a:r>
              <a:rPr lang="en-US" cap="none" dirty="0" err="1"/>
              <a:t>ein</a:t>
            </a:r>
            <a:r>
              <a:rPr lang="en-US" cap="none" dirty="0"/>
              <a:t> </a:t>
            </a:r>
            <a:r>
              <a:rPr lang="en-US" cap="none" dirty="0" err="1"/>
              <a:t>Scheinriese</a:t>
            </a:r>
            <a:endParaRPr lang="en-US" cap="none" dirty="0"/>
          </a:p>
        </p:txBody>
      </p:sp>
      <p:sp>
        <p:nvSpPr>
          <p:cNvPr id="5" name="Fußzeilenplatzhalter 4">
            <a:extLst>
              <a:ext uri="{FF2B5EF4-FFF2-40B4-BE49-F238E27FC236}">
                <a16:creationId xmlns:a16="http://schemas.microsoft.com/office/drawing/2014/main" id="{157392FB-32DA-E5D0-BF2A-D405FDBFFC2D}"/>
              </a:ext>
            </a:extLst>
          </p:cNvPr>
          <p:cNvSpPr>
            <a:spLocks noGrp="1"/>
          </p:cNvSpPr>
          <p:nvPr>
            <p:ph type="ftr" sz="quarter" idx="11"/>
          </p:nvPr>
        </p:nvSpPr>
        <p:spPr>
          <a:xfrm>
            <a:off x="605431" y="6029867"/>
            <a:ext cx="2137769" cy="365125"/>
          </a:xfrm>
        </p:spPr>
        <p:txBody>
          <a:bodyPr anchor="ctr">
            <a:normAutofit/>
          </a:bodyPr>
          <a:lstStyle/>
          <a:p>
            <a:pPr>
              <a:spcAft>
                <a:spcPts val="600"/>
              </a:spcAft>
            </a:pPr>
            <a:r>
              <a:rPr lang="en-US" dirty="0" err="1"/>
              <a:t>Fachgremium</a:t>
            </a:r>
            <a:r>
              <a:rPr lang="en-US" dirty="0"/>
              <a:t> </a:t>
            </a:r>
            <a:r>
              <a:rPr lang="en-US" dirty="0" err="1"/>
              <a:t>Kompensation</a:t>
            </a:r>
            <a:endParaRPr lang="en-US" dirty="0"/>
          </a:p>
        </p:txBody>
      </p:sp>
      <p:sp>
        <p:nvSpPr>
          <p:cNvPr id="7" name="Foliennummernplatzhalter 6">
            <a:extLst>
              <a:ext uri="{FF2B5EF4-FFF2-40B4-BE49-F238E27FC236}">
                <a16:creationId xmlns:a16="http://schemas.microsoft.com/office/drawing/2014/main" id="{7ACB75FC-EB50-DD54-8558-8477D407E26D}"/>
              </a:ext>
            </a:extLst>
          </p:cNvPr>
          <p:cNvSpPr>
            <a:spLocks noGrp="1"/>
          </p:cNvSpPr>
          <p:nvPr>
            <p:ph type="sldNum" sz="quarter" idx="12"/>
          </p:nvPr>
        </p:nvSpPr>
        <p:spPr>
          <a:xfrm>
            <a:off x="11233434" y="6029868"/>
            <a:ext cx="429372" cy="365125"/>
          </a:xfrm>
        </p:spPr>
        <p:txBody>
          <a:bodyPr anchor="ctr">
            <a:normAutofit/>
          </a:bodyPr>
          <a:lstStyle/>
          <a:p>
            <a:pPr>
              <a:spcAft>
                <a:spcPts val="600"/>
              </a:spcAft>
            </a:pPr>
            <a:fld id="{27F8DDA4-3B80-4E8A-A8F5-521F73BF9127}" type="slidenum">
              <a:rPr lang="en-US" smtClean="0"/>
              <a:pPr>
                <a:spcAft>
                  <a:spcPts val="600"/>
                </a:spcAft>
              </a:pPr>
              <a:t>17</a:t>
            </a:fld>
            <a:endParaRPr lang="en-US"/>
          </a:p>
        </p:txBody>
      </p:sp>
      <p:pic>
        <p:nvPicPr>
          <p:cNvPr id="2" name="Picture 2" descr="Jim Knopf: Jim Knopf und der Scheinriese : Ende, Michael, Dölling, Beate,  Weber, Mathias, Tripp, F. J.: Amazon.de: Bücher">
            <a:extLst>
              <a:ext uri="{FF2B5EF4-FFF2-40B4-BE49-F238E27FC236}">
                <a16:creationId xmlns:a16="http://schemas.microsoft.com/office/drawing/2014/main" id="{7964C2F7-5439-7365-D291-E7B74DE6B4B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167"/>
          <a:stretch/>
        </p:blipFill>
        <p:spPr bwMode="auto">
          <a:xfrm>
            <a:off x="1006933" y="134620"/>
            <a:ext cx="3869867" cy="426040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ei Jim Knopf heißt d #Scheinriese TurTur. Beim Weingut #Schneider (Pfalz)  heißt d #Cuvee (Shiraz/Merlot) TurTur. Sicher kein Zufall...">
            <a:extLst>
              <a:ext uri="{FF2B5EF4-FFF2-40B4-BE49-F238E27FC236}">
                <a16:creationId xmlns:a16="http://schemas.microsoft.com/office/drawing/2014/main" id="{4F150F9F-5A1B-7211-D362-45B8215C441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4709"/>
          <a:stretch/>
        </p:blipFill>
        <p:spPr bwMode="auto">
          <a:xfrm>
            <a:off x="6629400" y="141547"/>
            <a:ext cx="3746377" cy="4260404"/>
          </a:xfrm>
          <a:prstGeom prst="rect">
            <a:avLst/>
          </a:prstGeom>
          <a:noFill/>
          <a:extLst>
            <a:ext uri="{909E8E84-426E-40DD-AFC4-6F175D3DCCD1}">
              <a14:hiddenFill xmlns:a14="http://schemas.microsoft.com/office/drawing/2010/main">
                <a:solidFill>
                  <a:srgbClr val="FFFFFF"/>
                </a:solidFill>
              </a14:hiddenFill>
            </a:ext>
          </a:extLst>
        </p:spPr>
      </p:pic>
      <p:sp>
        <p:nvSpPr>
          <p:cNvPr id="4" name="Datumsplatzhalter 5">
            <a:extLst>
              <a:ext uri="{FF2B5EF4-FFF2-40B4-BE49-F238E27FC236}">
                <a16:creationId xmlns:a16="http://schemas.microsoft.com/office/drawing/2014/main" id="{D9339F83-6908-A7DF-611B-058A0D933CE9}"/>
              </a:ext>
            </a:extLst>
          </p:cNvPr>
          <p:cNvSpPr>
            <a:spLocks noGrp="1"/>
          </p:cNvSpPr>
          <p:nvPr>
            <p:ph type="dt" sz="half" idx="10"/>
          </p:nvPr>
        </p:nvSpPr>
        <p:spPr>
          <a:xfrm>
            <a:off x="10351008" y="6029868"/>
            <a:ext cx="890077" cy="365125"/>
          </a:xfrm>
          <a:solidFill>
            <a:srgbClr val="EDECE9"/>
          </a:solidFill>
        </p:spPr>
        <p:txBody>
          <a:bodyPr/>
          <a:lstStyle/>
          <a:p>
            <a:r>
              <a:rPr lang="en-US" dirty="0"/>
              <a:t>august/2026</a:t>
            </a:r>
          </a:p>
        </p:txBody>
      </p:sp>
    </p:spTree>
    <p:extLst>
      <p:ext uri="{BB962C8B-B14F-4D97-AF65-F5344CB8AC3E}">
        <p14:creationId xmlns:p14="http://schemas.microsoft.com/office/powerpoint/2010/main" val="1239976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D380C-5CF3-443A-A0AE-195C2238C0B4}"/>
            </a:ext>
          </a:extLst>
        </p:cNvPr>
        <p:cNvGrpSpPr/>
        <p:nvPr/>
      </p:nvGrpSpPr>
      <p:grpSpPr>
        <a:xfrm>
          <a:off x="0" y="0"/>
          <a:ext cx="0" cy="0"/>
          <a:chOff x="0" y="0"/>
          <a:chExt cx="0" cy="0"/>
        </a:xfrm>
      </p:grpSpPr>
      <p:sp>
        <p:nvSpPr>
          <p:cNvPr id="10" name="Fußzeilenplatzhalter 3">
            <a:extLst>
              <a:ext uri="{FF2B5EF4-FFF2-40B4-BE49-F238E27FC236}">
                <a16:creationId xmlns:a16="http://schemas.microsoft.com/office/drawing/2014/main" id="{2B926DB3-7492-4D09-066D-841125702F88}"/>
              </a:ext>
            </a:extLst>
          </p:cNvPr>
          <p:cNvSpPr>
            <a:spLocks noGrp="1"/>
          </p:cNvSpPr>
          <p:nvPr>
            <p:ph type="ftr" sz="quarter" idx="11"/>
          </p:nvPr>
        </p:nvSpPr>
        <p:spPr>
          <a:xfrm>
            <a:off x="529194" y="6029868"/>
            <a:ext cx="1987332" cy="365125"/>
          </a:xfrm>
          <a:solidFill>
            <a:schemeClr val="bg1"/>
          </a:solidFill>
        </p:spPr>
        <p:txBody>
          <a:bodyPr/>
          <a:lstStyle/>
          <a:p>
            <a:pPr>
              <a:spcAft>
                <a:spcPts val="600"/>
              </a:spcAft>
            </a:pPr>
            <a:r>
              <a:rPr lang="en-US" dirty="0"/>
              <a:t>Fachgremium Kompensation</a:t>
            </a:r>
          </a:p>
        </p:txBody>
      </p:sp>
      <p:sp>
        <p:nvSpPr>
          <p:cNvPr id="11" name="Datumsplatzhalter 5">
            <a:extLst>
              <a:ext uri="{FF2B5EF4-FFF2-40B4-BE49-F238E27FC236}">
                <a16:creationId xmlns:a16="http://schemas.microsoft.com/office/drawing/2014/main" id="{3996E953-A944-B143-E714-F3965A6982EB}"/>
              </a:ext>
            </a:extLst>
          </p:cNvPr>
          <p:cNvSpPr>
            <a:spLocks noGrp="1"/>
          </p:cNvSpPr>
          <p:nvPr>
            <p:ph type="dt" sz="half" idx="10"/>
          </p:nvPr>
        </p:nvSpPr>
        <p:spPr>
          <a:xfrm>
            <a:off x="10351008" y="6029868"/>
            <a:ext cx="890077" cy="365125"/>
          </a:xfrm>
          <a:solidFill>
            <a:schemeClr val="bg1"/>
          </a:solidFill>
        </p:spPr>
        <p:txBody>
          <a:bodyPr/>
          <a:lstStyle/>
          <a:p>
            <a:r>
              <a:rPr lang="en-US" dirty="0"/>
              <a:t>august/2026</a:t>
            </a:r>
          </a:p>
        </p:txBody>
      </p:sp>
      <p:sp>
        <p:nvSpPr>
          <p:cNvPr id="12" name="Foliennummernplatzhalter 6">
            <a:extLst>
              <a:ext uri="{FF2B5EF4-FFF2-40B4-BE49-F238E27FC236}">
                <a16:creationId xmlns:a16="http://schemas.microsoft.com/office/drawing/2014/main" id="{30B39D11-35D2-EE4B-505F-CB2EFC493AFC}"/>
              </a:ext>
            </a:extLst>
          </p:cNvPr>
          <p:cNvSpPr>
            <a:spLocks noGrp="1"/>
          </p:cNvSpPr>
          <p:nvPr>
            <p:ph type="sldNum" sz="quarter" idx="12"/>
          </p:nvPr>
        </p:nvSpPr>
        <p:spPr>
          <a:xfrm>
            <a:off x="11233434" y="6029868"/>
            <a:ext cx="429372" cy="365125"/>
          </a:xfrm>
          <a:solidFill>
            <a:schemeClr val="bg1"/>
          </a:solidFill>
        </p:spPr>
        <p:txBody>
          <a:bodyPr/>
          <a:lstStyle/>
          <a:p>
            <a:fld id="{27F8DDA4-3B80-4E8A-A8F5-521F73BF9127}" type="slidenum">
              <a:rPr lang="en-US" smtClean="0"/>
              <a:t>18</a:t>
            </a:fld>
            <a:endParaRPr lang="en-US" dirty="0"/>
          </a:p>
        </p:txBody>
      </p:sp>
      <p:pic>
        <p:nvPicPr>
          <p:cNvPr id="5" name="Picture 2" descr="Ranking: Die 10 nachhaltigsten Universitäten in Deutschland">
            <a:extLst>
              <a:ext uri="{FF2B5EF4-FFF2-40B4-BE49-F238E27FC236}">
                <a16:creationId xmlns:a16="http://schemas.microsoft.com/office/drawing/2014/main" id="{E2921903-B538-E855-7D62-2037867B2A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6719" r="2" b="12648"/>
          <a:stretch>
            <a:fillRect/>
          </a:stretch>
        </p:blipFill>
        <p:spPr bwMode="auto">
          <a:xfrm>
            <a:off x="434196" y="120765"/>
            <a:ext cx="10723000" cy="4260404"/>
          </a:xfrm>
          <a:prstGeom prst="rect">
            <a:avLst/>
          </a:prstGeom>
          <a:noFill/>
          <a:extLst>
            <a:ext uri="{909E8E84-426E-40DD-AFC4-6F175D3DCCD1}">
              <a14:hiddenFill xmlns:a14="http://schemas.microsoft.com/office/drawing/2010/main">
                <a:solidFill>
                  <a:srgbClr val="FFFFFF"/>
                </a:solidFill>
              </a14:hiddenFill>
            </a:ext>
          </a:extLst>
        </p:spPr>
      </p:pic>
      <p:sp>
        <p:nvSpPr>
          <p:cNvPr id="6" name="Titel 2">
            <a:extLst>
              <a:ext uri="{FF2B5EF4-FFF2-40B4-BE49-F238E27FC236}">
                <a16:creationId xmlns:a16="http://schemas.microsoft.com/office/drawing/2014/main" id="{AA0BAD97-E3C2-4D9D-CCA6-319912922D33}"/>
              </a:ext>
            </a:extLst>
          </p:cNvPr>
          <p:cNvSpPr>
            <a:spLocks noGrp="1"/>
          </p:cNvSpPr>
          <p:nvPr>
            <p:ph type="title"/>
          </p:nvPr>
        </p:nvSpPr>
        <p:spPr>
          <a:xfrm>
            <a:off x="616448" y="4572000"/>
            <a:ext cx="10826164" cy="842527"/>
          </a:xfrm>
        </p:spPr>
        <p:txBody>
          <a:bodyPr>
            <a:noAutofit/>
          </a:bodyPr>
          <a:lstStyle/>
          <a:p>
            <a:pPr marL="1344613" indent="-1344613" algn="l"/>
            <a:r>
              <a:rPr lang="de-DE" sz="1800" dirty="0"/>
              <a:t>Autorinnen: Dr. Dorothea Ernst, Inform </a:t>
            </a:r>
            <a:r>
              <a:rPr lang="de-DE" sz="1800" dirty="0" err="1"/>
              <a:t>gmbh</a:t>
            </a:r>
            <a:r>
              <a:rPr lang="de-DE" sz="1800"/>
              <a:t>, Sprecherin </a:t>
            </a:r>
            <a:r>
              <a:rPr lang="de-DE" sz="1800" dirty="0"/>
              <a:t>des Fachgremiums </a:t>
            </a:r>
            <a:r>
              <a:rPr lang="de-DE" sz="1800" dirty="0" err="1"/>
              <a:t>kompensation</a:t>
            </a:r>
            <a:br>
              <a:rPr lang="de-DE" sz="1800" dirty="0"/>
            </a:br>
            <a:r>
              <a:rPr lang="de-DE" sz="1800" dirty="0"/>
              <a:t>Stefanie </a:t>
            </a:r>
            <a:r>
              <a:rPr lang="de-DE" sz="1800" dirty="0" err="1"/>
              <a:t>Niederschmidt</a:t>
            </a:r>
            <a:r>
              <a:rPr lang="de-DE" sz="1800" dirty="0"/>
              <a:t>, Dezernat VII, Stadt Aachen</a:t>
            </a:r>
          </a:p>
        </p:txBody>
      </p:sp>
    </p:spTree>
    <p:extLst>
      <p:ext uri="{BB962C8B-B14F-4D97-AF65-F5344CB8AC3E}">
        <p14:creationId xmlns:p14="http://schemas.microsoft.com/office/powerpoint/2010/main" val="3931381877"/>
      </p:ext>
    </p:extLst>
  </p:cSld>
  <p:clrMapOvr>
    <a:masterClrMapping/>
  </p:clrMapOvr>
</p:sld>
</file>

<file path=ppt/theme/theme1.xml><?xml version="1.0" encoding="utf-8"?>
<a:theme xmlns:a="http://schemas.openxmlformats.org/drawingml/2006/main" name="Orange experience">
  <a:themeElements>
    <a:clrScheme name="Orange Experience">
      <a:dk1>
        <a:srgbClr val="131313"/>
      </a:dk1>
      <a:lt1>
        <a:sysClr val="window" lastClr="FFFFFF"/>
      </a:lt1>
      <a:dk2>
        <a:srgbClr val="444742"/>
      </a:dk2>
      <a:lt2>
        <a:srgbClr val="EDECE9"/>
      </a:lt2>
      <a:accent1>
        <a:srgbClr val="ED6845"/>
      </a:accent1>
      <a:accent2>
        <a:srgbClr val="F48A56"/>
      </a:accent2>
      <a:accent3>
        <a:srgbClr val="9FA295"/>
      </a:accent3>
      <a:accent4>
        <a:srgbClr val="5B6E74"/>
      </a:accent4>
      <a:accent5>
        <a:srgbClr val="6E7868"/>
      </a:accent5>
      <a:accent6>
        <a:srgbClr val="A1AAAA"/>
      </a:accent6>
      <a:hlink>
        <a:srgbClr val="F05814"/>
      </a:hlink>
      <a:folHlink>
        <a:srgbClr val="E99401"/>
      </a:folHlink>
    </a:clrScheme>
    <a:fontScheme name="Custom 40">
      <a:majorFont>
        <a:latin typeface="Oswald SemiBold"/>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Experience" id="{F3C6FDEA-AE41-472D-8E81-2DA7CC66D099}" vid="{5D82712B-855B-4627-96FB-F7C927B9DD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BC0E98-53B2-45AC-A2D3-5CB4F53EE9F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3E7D331F-9E03-42FF-A5D8-8CA51554CE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566138A-5333-4F8F-852B-472D6D0F0B7A}">
  <ds:schemaRefs>
    <ds:schemaRef ds:uri="http://schemas.microsoft.com/sharepoint/v3/contenttype/forms"/>
  </ds:schemaRefs>
</ds:datastoreItem>
</file>

<file path=docMetadata/LabelInfo.xml><?xml version="1.0" encoding="utf-8"?>
<clbl:labelList xmlns:clbl="http://schemas.microsoft.com/office/2020/mipLabelMetadata">
</clbl:labelList>
</file>

<file path=docProps/app.xml><?xml version="1.0" encoding="utf-8"?>
<Properties xmlns="http://schemas.openxmlformats.org/officeDocument/2006/extended-properties" xmlns:vt="http://schemas.openxmlformats.org/officeDocument/2006/docPropsVTypes">
  <Template/>
  <TotalTime>0</TotalTime>
  <Words>2989</Words>
  <Application>Microsoft Office PowerPoint</Application>
  <PresentationFormat>Breitbild</PresentationFormat>
  <Paragraphs>281</Paragraphs>
  <Slides>18</Slides>
  <Notes>12</Notes>
  <HiddenSlides>2</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18</vt:i4>
      </vt:variant>
    </vt:vector>
  </HeadingPairs>
  <TitlesOfParts>
    <vt:vector size="25" baseType="lpstr">
      <vt:lpstr>Arial</vt:lpstr>
      <vt:lpstr>Calibri</vt:lpstr>
      <vt:lpstr>Oswald SemiBold</vt:lpstr>
      <vt:lpstr>Roboto Light</vt:lpstr>
      <vt:lpstr>Univers Condensed Light</vt:lpstr>
      <vt:lpstr>Wingdings</vt:lpstr>
      <vt:lpstr>Orange experience</vt:lpstr>
      <vt:lpstr>Kompensation –  wie kommuniziere ich angemessen [ im Rahmen des Aachener Klimastadtvertrags? ]</vt:lpstr>
      <vt:lpstr>Inhalt</vt:lpstr>
      <vt:lpstr>Ziel des Aachener Klimastadtvertrags Gemeinsamer Startpunkt</vt:lpstr>
      <vt:lpstr>PowerPoint-Präsentation</vt:lpstr>
      <vt:lpstr>Inhalt</vt:lpstr>
      <vt:lpstr>PowerPoint-Präsentation</vt:lpstr>
      <vt:lpstr>UWG – zwei typen  unlauterer Kommunikation</vt:lpstr>
      <vt:lpstr>PowerPoint-Präsentation</vt:lpstr>
      <vt:lpstr>PowerPoint-Präsentation</vt:lpstr>
      <vt:lpstr>PowerPoint-Präsentation</vt:lpstr>
      <vt:lpstr>Eingeführte Klimaschutzwege  und ihre Benennung</vt:lpstr>
      <vt:lpstr>ExKurs “Negativemissionen”</vt:lpstr>
      <vt:lpstr>Transparenz schaffen - Vertrauen stärken</vt:lpstr>
      <vt:lpstr>Welche KommunikationsKanäle nutze ich wie?</vt:lpstr>
      <vt:lpstr>beispieltexte</vt:lpstr>
      <vt:lpstr>PowerPoint-Präsentation</vt:lpstr>
      <vt:lpstr>Vielleicht entpuppt sich Klimaschutz aus der Nähe als ein Scheinriese</vt:lpstr>
      <vt:lpstr>Autorinnen: Dr. Dorothea Ernst, Inform gmbh, Sprecherin des Fachgremiums kompensation Stefanie Niederschmidt, Dezernat VII, Stadt Aachen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Dorothea Ernst</dc:creator>
  <cp:lastModifiedBy>Jansen, Carin (Stadt Aachen)</cp:lastModifiedBy>
  <cp:revision>39</cp:revision>
  <dcterms:created xsi:type="dcterms:W3CDTF">2025-08-04T23:28:37Z</dcterms:created>
  <dcterms:modified xsi:type="dcterms:W3CDTF">2026-09-15T09:04:52Z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